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49" r:id="rId2"/>
    <p:sldId id="260" r:id="rId3"/>
    <p:sldId id="375" r:id="rId4"/>
    <p:sldId id="558" r:id="rId5"/>
    <p:sldId id="550" r:id="rId6"/>
    <p:sldId id="551" r:id="rId7"/>
    <p:sldId id="552" r:id="rId8"/>
    <p:sldId id="553" r:id="rId9"/>
    <p:sldId id="555" r:id="rId10"/>
    <p:sldId id="554" r:id="rId11"/>
    <p:sldId id="556" r:id="rId12"/>
    <p:sldId id="557" r:id="rId13"/>
    <p:sldId id="547" r:id="rId14"/>
    <p:sldId id="5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RG5" initials="R" lastIdx="1" clrIdx="0">
    <p:extLst>
      <p:ext uri="{19B8F6BF-5375-455C-9EA6-DF929625EA0E}">
        <p15:presenceInfo xmlns:p15="http://schemas.microsoft.com/office/powerpoint/2012/main" userId="RRG5" providerId="None"/>
      </p:ext>
    </p:extLst>
  </p:cmAuthor>
  <p:cmAuthor id="2" name="dinimlg093@gmail.com" initials="d" lastIdx="1" clrIdx="1">
    <p:extLst>
      <p:ext uri="{19B8F6BF-5375-455C-9EA6-DF929625EA0E}">
        <p15:presenceInfo xmlns:p15="http://schemas.microsoft.com/office/powerpoint/2012/main" userId="251b5024c2a0b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F10FD6"/>
    <a:srgbClr val="87C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0FACF-054D-4D55-9652-78144D60E7FD}" v="3" dt="2026-05-22T17:07:33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>
        <p:scale>
          <a:sx n="100" d="100"/>
          <a:sy n="100" d="100"/>
        </p:scale>
        <p:origin x="18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Anderson" userId="49a6487ff89eae32" providerId="LiveId" clId="{892E782A-0D23-410F-A99A-1279419C8170}"/>
    <pc:docChg chg="custSel addSld delSld modSld delMainMaster delSection modSection">
      <pc:chgData name="Timothy Anderson" userId="49a6487ff89eae32" providerId="LiveId" clId="{892E782A-0D23-410F-A99A-1279419C8170}" dt="2026-05-22T17:09:11.688" v="277" actId="6549"/>
      <pc:docMkLst>
        <pc:docMk/>
      </pc:docMkLst>
      <pc:sldChg chg="del">
        <pc:chgData name="Timothy Anderson" userId="49a6487ff89eae32" providerId="LiveId" clId="{892E782A-0D23-410F-A99A-1279419C8170}" dt="2026-05-22T17:05:37.536" v="0" actId="47"/>
        <pc:sldMkLst>
          <pc:docMk/>
          <pc:sldMk cId="2413616979" sldId="296"/>
        </pc:sldMkLst>
      </pc:sldChg>
      <pc:sldChg chg="del">
        <pc:chgData name="Timothy Anderson" userId="49a6487ff89eae32" providerId="LiveId" clId="{892E782A-0D23-410F-A99A-1279419C8170}" dt="2026-05-22T17:05:39.747" v="1" actId="47"/>
        <pc:sldMkLst>
          <pc:docMk/>
          <pc:sldMk cId="3825397146" sldId="308"/>
        </pc:sldMkLst>
      </pc:sldChg>
      <pc:sldChg chg="del">
        <pc:chgData name="Timothy Anderson" userId="49a6487ff89eae32" providerId="LiveId" clId="{892E782A-0D23-410F-A99A-1279419C8170}" dt="2026-05-22T17:05:39.747" v="1" actId="47"/>
        <pc:sldMkLst>
          <pc:docMk/>
          <pc:sldMk cId="2987451833" sldId="318"/>
        </pc:sldMkLst>
      </pc:sldChg>
      <pc:sldChg chg="del">
        <pc:chgData name="Timothy Anderson" userId="49a6487ff89eae32" providerId="LiveId" clId="{892E782A-0D23-410F-A99A-1279419C8170}" dt="2026-05-22T17:05:39.747" v="1" actId="47"/>
        <pc:sldMkLst>
          <pc:docMk/>
          <pc:sldMk cId="4246232614" sldId="319"/>
        </pc:sldMkLst>
      </pc:sldChg>
      <pc:sldChg chg="del">
        <pc:chgData name="Timothy Anderson" userId="49a6487ff89eae32" providerId="LiveId" clId="{892E782A-0D23-410F-A99A-1279419C8170}" dt="2026-05-22T17:05:37.536" v="0" actId="47"/>
        <pc:sldMkLst>
          <pc:docMk/>
          <pc:sldMk cId="22920653" sldId="321"/>
        </pc:sldMkLst>
      </pc:sldChg>
      <pc:sldChg chg="del">
        <pc:chgData name="Timothy Anderson" userId="49a6487ff89eae32" providerId="LiveId" clId="{892E782A-0D23-410F-A99A-1279419C8170}" dt="2026-05-22T17:05:37.536" v="0" actId="47"/>
        <pc:sldMkLst>
          <pc:docMk/>
          <pc:sldMk cId="4233174890" sldId="322"/>
        </pc:sldMkLst>
      </pc:sldChg>
      <pc:sldChg chg="del">
        <pc:chgData name="Timothy Anderson" userId="49a6487ff89eae32" providerId="LiveId" clId="{892E782A-0D23-410F-A99A-1279419C8170}" dt="2026-05-22T17:05:37.536" v="0" actId="47"/>
        <pc:sldMkLst>
          <pc:docMk/>
          <pc:sldMk cId="1267065939" sldId="329"/>
        </pc:sldMkLst>
      </pc:sldChg>
      <pc:sldChg chg="addSp modSp mod">
        <pc:chgData name="Timothy Anderson" userId="49a6487ff89eae32" providerId="LiveId" clId="{892E782A-0D23-410F-A99A-1279419C8170}" dt="2026-05-22T17:06:13.341" v="68" actId="20577"/>
        <pc:sldMkLst>
          <pc:docMk/>
          <pc:sldMk cId="2319644411" sldId="375"/>
        </pc:sldMkLst>
        <pc:spChg chg="add mod">
          <ac:chgData name="Timothy Anderson" userId="49a6487ff89eae32" providerId="LiveId" clId="{892E782A-0D23-410F-A99A-1279419C8170}" dt="2026-05-22T17:06:13.341" v="68" actId="20577"/>
          <ac:spMkLst>
            <pc:docMk/>
            <pc:sldMk cId="2319644411" sldId="375"/>
            <ac:spMk id="8" creationId="{5FF9119F-B6E0-6A3E-EC18-DC0E3272582E}"/>
          </ac:spMkLst>
        </pc:spChg>
      </pc:sldChg>
      <pc:sldChg chg="del">
        <pc:chgData name="Timothy Anderson" userId="49a6487ff89eae32" providerId="LiveId" clId="{892E782A-0D23-410F-A99A-1279419C8170}" dt="2026-05-22T17:08:31.825" v="274" actId="47"/>
        <pc:sldMkLst>
          <pc:docMk/>
          <pc:sldMk cId="2321817430" sldId="425"/>
        </pc:sldMkLst>
      </pc:sldChg>
      <pc:sldChg chg="del">
        <pc:chgData name="Timothy Anderson" userId="49a6487ff89eae32" providerId="LiveId" clId="{892E782A-0D23-410F-A99A-1279419C8170}" dt="2026-05-22T17:05:41.245" v="2" actId="47"/>
        <pc:sldMkLst>
          <pc:docMk/>
          <pc:sldMk cId="1983410905" sldId="439"/>
        </pc:sldMkLst>
      </pc:sldChg>
      <pc:sldChg chg="del">
        <pc:chgData name="Timothy Anderson" userId="49a6487ff89eae32" providerId="LiveId" clId="{892E782A-0D23-410F-A99A-1279419C8170}" dt="2026-05-22T17:08:28.335" v="273" actId="47"/>
        <pc:sldMkLst>
          <pc:docMk/>
          <pc:sldMk cId="2762205296" sldId="458"/>
        </pc:sldMkLst>
      </pc:sldChg>
      <pc:sldChg chg="del">
        <pc:chgData name="Timothy Anderson" userId="49a6487ff89eae32" providerId="LiveId" clId="{892E782A-0D23-410F-A99A-1279419C8170}" dt="2026-05-22T17:08:28.335" v="273" actId="47"/>
        <pc:sldMkLst>
          <pc:docMk/>
          <pc:sldMk cId="628535175" sldId="464"/>
        </pc:sldMkLst>
      </pc:sldChg>
      <pc:sldChg chg="del">
        <pc:chgData name="Timothy Anderson" userId="49a6487ff89eae32" providerId="LiveId" clId="{892E782A-0D23-410F-A99A-1279419C8170}" dt="2026-05-22T17:08:28.335" v="273" actId="47"/>
        <pc:sldMkLst>
          <pc:docMk/>
          <pc:sldMk cId="1349584000" sldId="465"/>
        </pc:sldMkLst>
      </pc:sldChg>
      <pc:sldChg chg="del">
        <pc:chgData name="Timothy Anderson" userId="49a6487ff89eae32" providerId="LiveId" clId="{892E782A-0D23-410F-A99A-1279419C8170}" dt="2026-05-22T17:08:28.335" v="273" actId="47"/>
        <pc:sldMkLst>
          <pc:docMk/>
          <pc:sldMk cId="1626077397" sldId="466"/>
        </pc:sldMkLst>
      </pc:sldChg>
      <pc:sldChg chg="addSp delSp modSp mod">
        <pc:chgData name="Timothy Anderson" userId="49a6487ff89eae32" providerId="LiveId" clId="{892E782A-0D23-410F-A99A-1279419C8170}" dt="2026-05-22T17:09:02.752" v="275" actId="22"/>
        <pc:sldMkLst>
          <pc:docMk/>
          <pc:sldMk cId="521106588" sldId="547"/>
        </pc:sldMkLst>
        <pc:spChg chg="del">
          <ac:chgData name="Timothy Anderson" userId="49a6487ff89eae32" providerId="LiveId" clId="{892E782A-0D23-410F-A99A-1279419C8170}" dt="2026-05-22T17:09:02.752" v="275" actId="22"/>
          <ac:spMkLst>
            <pc:docMk/>
            <pc:sldMk cId="521106588" sldId="547"/>
            <ac:spMk id="9" creationId="{94054452-762A-3E03-C848-09D8FA0FEB79}"/>
          </ac:spMkLst>
        </pc:spChg>
        <pc:picChg chg="add mod ord">
          <ac:chgData name="Timothy Anderson" userId="49a6487ff89eae32" providerId="LiveId" clId="{892E782A-0D23-410F-A99A-1279419C8170}" dt="2026-05-22T17:09:02.752" v="275" actId="22"/>
          <ac:picMkLst>
            <pc:docMk/>
            <pc:sldMk cId="521106588" sldId="547"/>
            <ac:picMk id="5" creationId="{8659A0D0-02A3-664B-B4BF-9C164AEA5819}"/>
          </ac:picMkLst>
        </pc:picChg>
      </pc:sldChg>
      <pc:sldChg chg="delSp modSp mod">
        <pc:chgData name="Timothy Anderson" userId="49a6487ff89eae32" providerId="LiveId" clId="{892E782A-0D23-410F-A99A-1279419C8170}" dt="2026-05-22T17:09:11.688" v="277" actId="6549"/>
        <pc:sldMkLst>
          <pc:docMk/>
          <pc:sldMk cId="3568444658" sldId="548"/>
        </pc:sldMkLst>
        <pc:spChg chg="mod">
          <ac:chgData name="Timothy Anderson" userId="49a6487ff89eae32" providerId="LiveId" clId="{892E782A-0D23-410F-A99A-1279419C8170}" dt="2026-05-22T17:09:11.688" v="277" actId="6549"/>
          <ac:spMkLst>
            <pc:docMk/>
            <pc:sldMk cId="3568444658" sldId="548"/>
            <ac:spMk id="6" creationId="{884E142A-686B-6522-35CB-5EBA062E0AD3}"/>
          </ac:spMkLst>
        </pc:spChg>
        <pc:spChg chg="del">
          <ac:chgData name="Timothy Anderson" userId="49a6487ff89eae32" providerId="LiveId" clId="{892E782A-0D23-410F-A99A-1279419C8170}" dt="2026-05-22T17:09:08.684" v="276" actId="478"/>
          <ac:spMkLst>
            <pc:docMk/>
            <pc:sldMk cId="3568444658" sldId="548"/>
            <ac:spMk id="9" creationId="{FC6CAE02-7466-509B-8F64-3E09B6B3524B}"/>
          </ac:spMkLst>
        </pc:spChg>
      </pc:sldChg>
      <pc:sldChg chg="addSp modSp mod">
        <pc:chgData name="Timothy Anderson" userId="49a6487ff89eae32" providerId="LiveId" clId="{892E782A-0D23-410F-A99A-1279419C8170}" dt="2026-05-22T17:08:02.756" v="272" actId="1076"/>
        <pc:sldMkLst>
          <pc:docMk/>
          <pc:sldMk cId="2625477245" sldId="549"/>
        </pc:sldMkLst>
        <pc:spChg chg="add mod">
          <ac:chgData name="Timothy Anderson" userId="49a6487ff89eae32" providerId="LiveId" clId="{892E782A-0D23-410F-A99A-1279419C8170}" dt="2026-05-22T17:08:02.756" v="272" actId="1076"/>
          <ac:spMkLst>
            <pc:docMk/>
            <pc:sldMk cId="2625477245" sldId="549"/>
            <ac:spMk id="9" creationId="{7647487B-BF80-8620-5C99-C390EBF43239}"/>
          </ac:spMkLst>
        </pc:spChg>
      </pc:sldChg>
      <pc:sldChg chg="addSp modSp new mod">
        <pc:chgData name="Timothy Anderson" userId="49a6487ff89eae32" providerId="LiveId" clId="{892E782A-0D23-410F-A99A-1279419C8170}" dt="2026-05-22T17:07:08.450" v="242" actId="20577"/>
        <pc:sldMkLst>
          <pc:docMk/>
          <pc:sldMk cId="4049342290" sldId="558"/>
        </pc:sldMkLst>
        <pc:spChg chg="add mod">
          <ac:chgData name="Timothy Anderson" userId="49a6487ff89eae32" providerId="LiveId" clId="{892E782A-0D23-410F-A99A-1279419C8170}" dt="2026-05-22T17:06:42.018" v="157" actId="1076"/>
          <ac:spMkLst>
            <pc:docMk/>
            <pc:sldMk cId="4049342290" sldId="558"/>
            <ac:spMk id="2" creationId="{9A69EC4B-F718-6BF7-51CE-38B58E846306}"/>
          </ac:spMkLst>
        </pc:spChg>
        <pc:spChg chg="add mod">
          <ac:chgData name="Timothy Anderson" userId="49a6487ff89eae32" providerId="LiveId" clId="{892E782A-0D23-410F-A99A-1279419C8170}" dt="2026-05-22T17:07:08.450" v="242" actId="20577"/>
          <ac:spMkLst>
            <pc:docMk/>
            <pc:sldMk cId="4049342290" sldId="558"/>
            <ac:spMk id="3" creationId="{02CF81AB-72EF-6E1B-ABDB-71E27298D6C8}"/>
          </ac:spMkLst>
        </pc:spChg>
      </pc:sldChg>
      <pc:sldMasterChg chg="delSldLayout">
        <pc:chgData name="Timothy Anderson" userId="49a6487ff89eae32" providerId="LiveId" clId="{892E782A-0D23-410F-A99A-1279419C8170}" dt="2026-05-22T17:05:39.747" v="1" actId="47"/>
        <pc:sldMasterMkLst>
          <pc:docMk/>
          <pc:sldMasterMk cId="2681821809" sldId="2147483648"/>
        </pc:sldMasterMkLst>
        <pc:sldLayoutChg chg="del">
          <pc:chgData name="Timothy Anderson" userId="49a6487ff89eae32" providerId="LiveId" clId="{892E782A-0D23-410F-A99A-1279419C8170}" dt="2026-05-22T17:05:39.747" v="1" actId="47"/>
          <pc:sldLayoutMkLst>
            <pc:docMk/>
            <pc:sldMasterMk cId="2681821809" sldId="2147483648"/>
            <pc:sldLayoutMk cId="703266564" sldId="2147483661"/>
          </pc:sldLayoutMkLst>
        </pc:sldLayoutChg>
      </pc:sldMasterChg>
      <pc:sldMasterChg chg="del delSldLayout">
        <pc:chgData name="Timothy Anderson" userId="49a6487ff89eae32" providerId="LiveId" clId="{892E782A-0D23-410F-A99A-1279419C8170}" dt="2026-05-22T17:08:28.335" v="273" actId="47"/>
        <pc:sldMasterMkLst>
          <pc:docMk/>
          <pc:sldMasterMk cId="3353189909" sldId="2147483678"/>
        </pc:sldMasterMkLst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244116461" sldId="2147483679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2290187315" sldId="2147483680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3792101571" sldId="2147483681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647047397" sldId="2147483682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508171511" sldId="2147483683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2356662775" sldId="2147483684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993429326" sldId="2147483685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456149114" sldId="2147483686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2471927658" sldId="2147483687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3238680765" sldId="2147483688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290463538" sldId="2147483689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325986836" sldId="2147483690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004259140" sldId="2147483691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278715833" sldId="2147483692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343540361" sldId="2147483693"/>
          </pc:sldLayoutMkLst>
        </pc:sldLayoutChg>
        <pc:sldLayoutChg chg="del">
          <pc:chgData name="Timothy Anderson" userId="49a6487ff89eae32" providerId="LiveId" clId="{892E782A-0D23-410F-A99A-1279419C8170}" dt="2026-05-22T17:08:28.335" v="273" actId="47"/>
          <pc:sldLayoutMkLst>
            <pc:docMk/>
            <pc:sldMasterMk cId="3353189909" sldId="2147483678"/>
            <pc:sldLayoutMk cId="1494390103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422D-B300-4653-B855-063CC2DE36C8}" type="datetimeFigureOut">
              <a:rPr lang="en-ID" smtClean="0"/>
              <a:t>22/05/2026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E3DBE-48C4-41E8-8850-494EC1BAA3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167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0649DD-33E7-4B24-AE49-D9C94AE54D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42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75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4D8353-D95F-9352-D567-562DC666DC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9263" y="928688"/>
            <a:ext cx="4572000" cy="5929312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576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2706F-6D5B-4CD6-BF75-0CD03D41F9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71303" y="-1"/>
            <a:ext cx="5820697" cy="685800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  <a:alpha val="43000"/>
            </a:schemeClr>
          </a:solidFill>
        </p:spPr>
        <p:txBody>
          <a:bodyPr wrap="square">
            <a:noAutofit/>
          </a:bodyPr>
          <a:lstStyle>
            <a:lvl1pPr>
              <a:defRPr lang="id-ID"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4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4BBFE-9F9E-8A2A-5AA8-64ABD0562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73613-7BD1-4588-E3F5-652E0095DFD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060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6432AC-42E7-41F7-04E3-0CC563C00460}"/>
              </a:ext>
            </a:extLst>
          </p:cNvPr>
          <p:cNvSpPr/>
          <p:nvPr/>
        </p:nvSpPr>
        <p:spPr>
          <a:xfrm>
            <a:off x="3737160" y="2600324"/>
            <a:ext cx="7353300" cy="165735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CD22D-711D-BF26-14DC-96A3C03CCB07}"/>
              </a:ext>
            </a:extLst>
          </p:cNvPr>
          <p:cNvSpPr txBox="1"/>
          <p:nvPr/>
        </p:nvSpPr>
        <p:spPr>
          <a:xfrm>
            <a:off x="4355109" y="2907874"/>
            <a:ext cx="6117401" cy="117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5000" b="1" dirty="0">
                <a:solidFill>
                  <a:srgbClr val="00B0F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College </a:t>
            </a:r>
            <a:r>
              <a:rPr lang="en-US" sz="50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Advising</a:t>
            </a:r>
            <a:br>
              <a:rPr lang="en-US" sz="50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  <a:endParaRPr lang="en-ID" sz="5000" b="1" dirty="0">
              <a:solidFill>
                <a:schemeClr val="bg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Back view of a row of young multi-ethnic students walking together in the park">
            <a:extLst>
              <a:ext uri="{FF2B5EF4-FFF2-40B4-BE49-F238E27FC236}">
                <a16:creationId xmlns:a16="http://schemas.microsoft.com/office/drawing/2014/main" id="{4BCCAFBD-EA4F-CBD3-8CDD-EC745DC6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" y="-1"/>
            <a:ext cx="4578104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719821-8468-5C8B-A1AC-DEDBC6B84409}"/>
              </a:ext>
            </a:extLst>
          </p:cNvPr>
          <p:cNvCxnSpPr>
            <a:cxnSpLocks/>
          </p:cNvCxnSpPr>
          <p:nvPr/>
        </p:nvCxnSpPr>
        <p:spPr>
          <a:xfrm flipH="1">
            <a:off x="4554758" y="0"/>
            <a:ext cx="0" cy="6857998"/>
          </a:xfrm>
          <a:prstGeom prst="line">
            <a:avLst/>
          </a:prstGeom>
          <a:solidFill>
            <a:srgbClr val="00206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47487B-BF80-8620-5C99-C390EBF43239}"/>
              </a:ext>
            </a:extLst>
          </p:cNvPr>
          <p:cNvSpPr/>
          <p:nvPr/>
        </p:nvSpPr>
        <p:spPr>
          <a:xfrm>
            <a:off x="4191903" y="1912544"/>
            <a:ext cx="40005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Dr. Jessica Anderson </a:t>
            </a:r>
          </a:p>
        </p:txBody>
      </p:sp>
    </p:spTree>
    <p:extLst>
      <p:ext uri="{BB962C8B-B14F-4D97-AF65-F5344CB8AC3E}">
        <p14:creationId xmlns:p14="http://schemas.microsoft.com/office/powerpoint/2010/main" val="262547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CA85622-BEEF-5D32-A9F2-F3AF19953F42}"/>
              </a:ext>
            </a:extLst>
          </p:cNvPr>
          <p:cNvSpPr/>
          <p:nvPr/>
        </p:nvSpPr>
        <p:spPr>
          <a:xfrm>
            <a:off x="96253" y="72992"/>
            <a:ext cx="11935326" cy="604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Georgia" pitchFamily="34" charset="-122"/>
                <a:cs typeface="Poppins" panose="00000500000000000000" pitchFamily="2" charset="0"/>
              </a:rPr>
              <a:t>Services by Tier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D28599E4-2367-D3B7-9596-085E54D54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23717"/>
              </p:ext>
            </p:extLst>
          </p:nvPr>
        </p:nvGraphicFramePr>
        <p:xfrm>
          <a:off x="0" y="685800"/>
          <a:ext cx="12192000" cy="6032411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Service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Compass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6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Navigator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5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Architect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2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Kickoff session (60 min)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Check-in calls per year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 response time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 hrs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 hrs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24 hrs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Deadline tracker &amp; resource library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College list review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Full college list development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Personal statement support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 draft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Supplemental essays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Up to 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Activity list &amp; résumé review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Mock interviews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Student narrative strategy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Demonstrated interest coaching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Financial aid overview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Merit aid &amp; scholarship research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Waitlist &amp; deferral letter drafting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Parent/guardian strategy sessions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 semester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65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Post-decision enrollment support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CBD5E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✅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6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6CF4FB-FB68-336F-C981-5C95D3B991AB}"/>
              </a:ext>
            </a:extLst>
          </p:cNvPr>
          <p:cNvGrpSpPr/>
          <p:nvPr/>
        </p:nvGrpSpPr>
        <p:grpSpPr>
          <a:xfrm>
            <a:off x="457200" y="274319"/>
            <a:ext cx="11220450" cy="5964555"/>
            <a:chOff x="457200" y="274320"/>
            <a:chExt cx="8229600" cy="4480560"/>
          </a:xfrm>
        </p:grpSpPr>
        <p:sp>
          <p:nvSpPr>
            <p:cNvPr id="2" name="Text 0">
              <a:extLst>
                <a:ext uri="{FF2B5EF4-FFF2-40B4-BE49-F238E27FC236}">
                  <a16:creationId xmlns:a16="http://schemas.microsoft.com/office/drawing/2014/main" id="{65985CDF-0671-1926-52C6-AEB3A7F37DC8}"/>
                </a:ext>
              </a:extLst>
            </p:cNvPr>
            <p:cNvSpPr/>
            <p:nvPr/>
          </p:nvSpPr>
          <p:spPr>
            <a:xfrm>
              <a:off x="457200" y="274320"/>
              <a:ext cx="82296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8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Payment &amp; Policies</a:t>
              </a:r>
              <a:endParaRPr lang="en-US" sz="4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Shape 1">
              <a:extLst>
                <a:ext uri="{FF2B5EF4-FFF2-40B4-BE49-F238E27FC236}">
                  <a16:creationId xmlns:a16="http://schemas.microsoft.com/office/drawing/2014/main" id="{59A4E498-C1BC-431A-ED82-3901C2CCB6C0}"/>
                </a:ext>
              </a:extLst>
            </p:cNvPr>
            <p:cNvSpPr/>
            <p:nvPr/>
          </p:nvSpPr>
          <p:spPr>
            <a:xfrm>
              <a:off x="457200" y="1051560"/>
              <a:ext cx="3931920" cy="1737360"/>
            </a:xfrm>
            <a:prstGeom prst="rect">
              <a:avLst/>
            </a:prstGeom>
            <a:solidFill>
              <a:srgbClr val="243E6E"/>
            </a:solidFill>
            <a:ln w="12700">
              <a:solidFill>
                <a:srgbClr val="3A5A9E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69B49022-D0C9-C131-2574-976DCE5A96BC}"/>
                </a:ext>
              </a:extLst>
            </p:cNvPr>
            <p:cNvSpPr/>
            <p:nvPr/>
          </p:nvSpPr>
          <p:spPr>
            <a:xfrm>
              <a:off x="640080" y="1234440"/>
              <a:ext cx="5486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0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💳</a:t>
              </a:r>
              <a:endParaRPr lang="en-US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ADB230C7-D6F0-AC67-E708-467D3059C8DB}"/>
                </a:ext>
              </a:extLst>
            </p:cNvPr>
            <p:cNvSpPr/>
            <p:nvPr/>
          </p:nvSpPr>
          <p:spPr>
            <a:xfrm>
              <a:off x="1234440" y="1234440"/>
              <a:ext cx="29718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400" b="1" dirty="0">
                  <a:solidFill>
                    <a:srgbClr val="D4A017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Payment Structure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0D91F9FE-940E-80C6-C97C-C5D5A3F80CAA}"/>
                </a:ext>
              </a:extLst>
            </p:cNvPr>
            <p:cNvSpPr/>
            <p:nvPr/>
          </p:nvSpPr>
          <p:spPr>
            <a:xfrm>
              <a:off x="1234440" y="1673352"/>
              <a:ext cx="2971800" cy="960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50% due at kickoff · 50% due </a:t>
              </a:r>
              <a:b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</a:b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at the start of application season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Shape 5">
              <a:extLst>
                <a:ext uri="{FF2B5EF4-FFF2-40B4-BE49-F238E27FC236}">
                  <a16:creationId xmlns:a16="http://schemas.microsoft.com/office/drawing/2014/main" id="{5081BA90-A6C0-400E-E1DA-0C975C1EC0E4}"/>
                </a:ext>
              </a:extLst>
            </p:cNvPr>
            <p:cNvSpPr/>
            <p:nvPr/>
          </p:nvSpPr>
          <p:spPr>
            <a:xfrm>
              <a:off x="4754880" y="1051560"/>
              <a:ext cx="3931920" cy="1737360"/>
            </a:xfrm>
            <a:prstGeom prst="rect">
              <a:avLst/>
            </a:prstGeom>
            <a:solidFill>
              <a:srgbClr val="243E6E"/>
            </a:solidFill>
            <a:ln w="12700">
              <a:solidFill>
                <a:srgbClr val="3A5A9E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B91F33B6-FF53-23C0-06A4-8FC2FCA02C56}"/>
                </a:ext>
              </a:extLst>
            </p:cNvPr>
            <p:cNvSpPr/>
            <p:nvPr/>
          </p:nvSpPr>
          <p:spPr>
            <a:xfrm>
              <a:off x="4937760" y="1234440"/>
              <a:ext cx="5486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0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⬆️</a:t>
              </a:r>
              <a:endParaRPr lang="en-US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16BB36E7-40F3-0934-AD26-E4E6A289A29A}"/>
                </a:ext>
              </a:extLst>
            </p:cNvPr>
            <p:cNvSpPr/>
            <p:nvPr/>
          </p:nvSpPr>
          <p:spPr>
            <a:xfrm>
              <a:off x="5532120" y="1234440"/>
              <a:ext cx="29718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400" b="1" dirty="0">
                  <a:solidFill>
                    <a:srgbClr val="D4A017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Tier Upgrades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3571F2F2-B428-82C2-C1F7-496A412BF277}"/>
                </a:ext>
              </a:extLst>
            </p:cNvPr>
            <p:cNvSpPr/>
            <p:nvPr/>
          </p:nvSpPr>
          <p:spPr>
            <a:xfrm>
              <a:off x="5532120" y="1673352"/>
              <a:ext cx="2971800" cy="960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Allowed at any time — </a:t>
              </a:r>
              <a:b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</a:b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pro-rated based on remaining engagement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2604155F-4ECC-6C7B-A27A-478448A400F4}"/>
                </a:ext>
              </a:extLst>
            </p:cNvPr>
            <p:cNvSpPr/>
            <p:nvPr/>
          </p:nvSpPr>
          <p:spPr>
            <a:xfrm>
              <a:off x="457200" y="3017520"/>
              <a:ext cx="3931920" cy="1737360"/>
            </a:xfrm>
            <a:prstGeom prst="rect">
              <a:avLst/>
            </a:prstGeom>
            <a:solidFill>
              <a:srgbClr val="243E6E"/>
            </a:solidFill>
            <a:ln w="12700">
              <a:solidFill>
                <a:srgbClr val="3A5A9E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3B1C0AE7-8FA1-8AB4-2FE6-74E33AF3E2BA}"/>
                </a:ext>
              </a:extLst>
            </p:cNvPr>
            <p:cNvSpPr/>
            <p:nvPr/>
          </p:nvSpPr>
          <p:spPr>
            <a:xfrm>
              <a:off x="640080" y="3200400"/>
              <a:ext cx="5486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0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🚫</a:t>
              </a:r>
              <a:endParaRPr lang="en-US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4E15C132-518F-E1CB-6038-0ADDA888BFC8}"/>
                </a:ext>
              </a:extLst>
            </p:cNvPr>
            <p:cNvSpPr/>
            <p:nvPr/>
          </p:nvSpPr>
          <p:spPr>
            <a:xfrm>
              <a:off x="1234440" y="3200400"/>
              <a:ext cx="29718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400" b="1" dirty="0">
                  <a:solidFill>
                    <a:srgbClr val="D4A017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Tier Downgrades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E27213B4-2BE8-EBCE-CDB0-045FC571D7B5}"/>
                </a:ext>
              </a:extLst>
            </p:cNvPr>
            <p:cNvSpPr/>
            <p:nvPr/>
          </p:nvSpPr>
          <p:spPr>
            <a:xfrm>
              <a:off x="1234440" y="3639312"/>
              <a:ext cx="2971800" cy="960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Not permitted once an engagement has begun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87B7F425-4356-4F3A-A021-6DAD7FA6DFFF}"/>
                </a:ext>
              </a:extLst>
            </p:cNvPr>
            <p:cNvSpPr/>
            <p:nvPr/>
          </p:nvSpPr>
          <p:spPr>
            <a:xfrm>
              <a:off x="4754880" y="3017520"/>
              <a:ext cx="3931920" cy="1737360"/>
            </a:xfrm>
            <a:prstGeom prst="rect">
              <a:avLst/>
            </a:prstGeom>
            <a:solidFill>
              <a:srgbClr val="243E6E"/>
            </a:solidFill>
            <a:ln w="12700">
              <a:solidFill>
                <a:srgbClr val="3A5A9E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25000"/>
                </a:srgbClr>
              </a:outerShdw>
            </a:effectLst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11922BAA-9FD1-82CC-9327-7A493475C019}"/>
                </a:ext>
              </a:extLst>
            </p:cNvPr>
            <p:cNvSpPr/>
            <p:nvPr/>
          </p:nvSpPr>
          <p:spPr>
            <a:xfrm>
              <a:off x="4937760" y="3200400"/>
              <a:ext cx="5486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0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📅</a:t>
              </a:r>
              <a:endParaRPr lang="en-US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E7F6FFD1-6127-31BB-558F-D939FCE84ECC}"/>
                </a:ext>
              </a:extLst>
            </p:cNvPr>
            <p:cNvSpPr/>
            <p:nvPr/>
          </p:nvSpPr>
          <p:spPr>
            <a:xfrm>
              <a:off x="5532120" y="3200400"/>
              <a:ext cx="29718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400" b="1" dirty="0">
                  <a:solidFill>
                    <a:srgbClr val="D4A017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Package Commitment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016AFF32-09C9-5889-497B-504167705CF2}"/>
                </a:ext>
              </a:extLst>
            </p:cNvPr>
            <p:cNvSpPr/>
            <p:nvPr/>
          </p:nvSpPr>
          <p:spPr>
            <a:xfrm>
              <a:off x="5532120" y="3639312"/>
              <a:ext cx="2971800" cy="960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Junior year must begin by end of fall semester to qualify </a:t>
              </a:r>
              <a:b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</a:br>
              <a:r>
                <a:rPr lang="en-US" sz="200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for package pricing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71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9608607-ECFF-9BCD-1F1D-9F1CAD30CFE6}"/>
              </a:ext>
            </a:extLst>
          </p:cNvPr>
          <p:cNvSpPr/>
          <p:nvPr/>
        </p:nvSpPr>
        <p:spPr>
          <a:xfrm>
            <a:off x="365759" y="182880"/>
            <a:ext cx="11588115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ea typeface="Georgia" pitchFamily="34" charset="-122"/>
                <a:cs typeface="Poppins" panose="00000500000000000000" pitchFamily="2" charset="0"/>
              </a:rPr>
              <a:t>Pricing at a Glance</a:t>
            </a:r>
            <a:endParaRPr lang="en-US" sz="4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FD7A6EC-F465-85F8-9F4B-AE68E43141DD}"/>
              </a:ext>
            </a:extLst>
          </p:cNvPr>
          <p:cNvSpPr/>
          <p:nvPr/>
        </p:nvSpPr>
        <p:spPr>
          <a:xfrm>
            <a:off x="365759" y="749808"/>
            <a:ext cx="115881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Senior year is priced at a premium — urgency, intensity, and compressed timelines command it.</a:t>
            </a:r>
            <a:endParaRPr lang="en-U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DCA4C8BD-DEA2-CF43-EFF9-A8ADC24BA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13095"/>
              </p:ext>
            </p:extLst>
          </p:nvPr>
        </p:nvGraphicFramePr>
        <p:xfrm>
          <a:off x="365760" y="1463040"/>
          <a:ext cx="11588114" cy="3934968"/>
        </p:xfrm>
        <a:graphic>
          <a:graphicData uri="http://schemas.openxmlformats.org/drawingml/2006/table">
            <a:tbl>
              <a:tblPr/>
              <a:tblGrid>
                <a:gridCol w="277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374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Tier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Junior Only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Senior Only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Package (Both Years)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Package Savings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74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🧭  Compass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$650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$850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$1,250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2E86A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Save $250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74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🧭  Navigator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$2,000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$2,500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$3,800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21965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Save $700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74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🏛️  Architect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$4,000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11182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$4,800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$7,500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>
                          <a:solidFill>
                            <a:srgbClr val="8B2F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Save $1,300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2">
            <a:extLst>
              <a:ext uri="{FF2B5EF4-FFF2-40B4-BE49-F238E27FC236}">
                <a16:creationId xmlns:a16="http://schemas.microsoft.com/office/drawing/2014/main" id="{434A795C-ABB1-29BC-7827-EBFE9332B3CE}"/>
              </a:ext>
            </a:extLst>
          </p:cNvPr>
          <p:cNvSpPr/>
          <p:nvPr/>
        </p:nvSpPr>
        <p:spPr>
          <a:xfrm>
            <a:off x="301942" y="5925312"/>
            <a:ext cx="115881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chemeClr val="bg1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💡  Package pricing requires a junior year start by end of fall semester.</a:t>
            </a:r>
            <a:endParaRPr lang="en-U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58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0FD875-D9CD-BDB5-9D94-D03FB5AACFAA}"/>
              </a:ext>
            </a:extLst>
          </p:cNvPr>
          <p:cNvSpPr/>
          <p:nvPr/>
        </p:nvSpPr>
        <p:spPr>
          <a:xfrm>
            <a:off x="6524518" y="4651817"/>
            <a:ext cx="2195590" cy="594740"/>
          </a:xfrm>
          <a:prstGeom prst="roundRect">
            <a:avLst/>
          </a:prstGeom>
          <a:solidFill>
            <a:schemeClr val="accent3"/>
          </a:solidFill>
          <a:ln w="34925">
            <a:solidFill>
              <a:schemeClr val="bg1">
                <a:alpha val="50000"/>
              </a:schemeClr>
            </a:solidFill>
          </a:ln>
          <a:effectLst>
            <a:outerShdw blurRad="571500" dist="342900" dir="1500000" algn="l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6C2DEB-EEC6-FF6C-85A4-27C3623265B6}"/>
              </a:ext>
            </a:extLst>
          </p:cNvPr>
          <p:cNvSpPr/>
          <p:nvPr/>
        </p:nvSpPr>
        <p:spPr>
          <a:xfrm>
            <a:off x="6524517" y="3797378"/>
            <a:ext cx="2660285" cy="594740"/>
          </a:xfrm>
          <a:prstGeom prst="roundRect">
            <a:avLst/>
          </a:prstGeom>
          <a:solidFill>
            <a:srgbClr val="00B0F0"/>
          </a:solidFill>
          <a:ln w="34925">
            <a:solidFill>
              <a:schemeClr val="bg1">
                <a:alpha val="50000"/>
              </a:schemeClr>
            </a:solidFill>
          </a:ln>
          <a:effectLst>
            <a:outerShdw blurRad="571500" dist="342900" dir="1500000" algn="l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3A37D0-ACAA-42FC-B8B4-9E1E17C66ABF}"/>
              </a:ext>
            </a:extLst>
          </p:cNvPr>
          <p:cNvSpPr/>
          <p:nvPr/>
        </p:nvSpPr>
        <p:spPr>
          <a:xfrm>
            <a:off x="6516450" y="2665686"/>
            <a:ext cx="4838623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Qui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sint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neque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modi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quo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numquam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Non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exercitationem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reiciendis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qui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consequatur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77CBCE-6E5C-41FA-B65B-33DA0EDA0A72}"/>
              </a:ext>
            </a:extLst>
          </p:cNvPr>
          <p:cNvSpPr txBox="1"/>
          <p:nvPr/>
        </p:nvSpPr>
        <p:spPr>
          <a:xfrm>
            <a:off x="6516450" y="1615627"/>
            <a:ext cx="4412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 in </a:t>
            </a:r>
            <a:r>
              <a:rPr lang="en-GB" sz="4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Touch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449F60-690A-445F-9099-A0382042ECC8}"/>
              </a:ext>
            </a:extLst>
          </p:cNvPr>
          <p:cNvSpPr/>
          <p:nvPr/>
        </p:nvSpPr>
        <p:spPr>
          <a:xfrm>
            <a:off x="7201531" y="4765619"/>
            <a:ext cx="1175482" cy="349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@username</a:t>
            </a:r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5D9214DF-EB0D-4AE0-B979-8C10CBFE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172" y="4834599"/>
            <a:ext cx="263519" cy="211817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6045E95-65DE-4343-84C5-A3F794F6C58C}"/>
              </a:ext>
            </a:extLst>
          </p:cNvPr>
          <p:cNvSpPr/>
          <p:nvPr/>
        </p:nvSpPr>
        <p:spPr>
          <a:xfrm>
            <a:off x="9324984" y="3798101"/>
            <a:ext cx="1999900" cy="573754"/>
          </a:xfrm>
          <a:prstGeom prst="roundRect">
            <a:avLst/>
          </a:prstGeom>
          <a:solidFill>
            <a:schemeClr val="accent2"/>
          </a:solidFill>
          <a:ln w="12700" cap="flat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B97D04-0277-418A-96AE-95D145F6302F}"/>
              </a:ext>
            </a:extLst>
          </p:cNvPr>
          <p:cNvSpPr/>
          <p:nvPr/>
        </p:nvSpPr>
        <p:spPr>
          <a:xfrm>
            <a:off x="9937553" y="3910090"/>
            <a:ext cx="1215780" cy="349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@username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8CCAFB-D922-408C-ACE6-D5A326084EC8}"/>
              </a:ext>
            </a:extLst>
          </p:cNvPr>
          <p:cNvGrpSpPr/>
          <p:nvPr/>
        </p:nvGrpSpPr>
        <p:grpSpPr>
          <a:xfrm>
            <a:off x="9625906" y="3993233"/>
            <a:ext cx="182277" cy="183491"/>
            <a:chOff x="2195763" y="3236371"/>
            <a:chExt cx="331133" cy="333339"/>
          </a:xfrm>
          <a:solidFill>
            <a:schemeClr val="accent1"/>
          </a:solidFill>
        </p:grpSpPr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2EBE1C08-8923-4656-8F7B-2C05E66B8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763" y="3236371"/>
              <a:ext cx="72850" cy="328924"/>
            </a:xfrm>
            <a:custGeom>
              <a:avLst/>
              <a:gdLst>
                <a:gd name="T0" fmla="*/ 51859 w 99"/>
                <a:gd name="T1" fmla="*/ 23926 h 435"/>
                <a:gd name="T2" fmla="*/ 51859 w 99"/>
                <a:gd name="T3" fmla="*/ 23926 h 435"/>
                <a:gd name="T4" fmla="*/ 23813 w 99"/>
                <a:gd name="T5" fmla="*/ 47851 h 435"/>
                <a:gd name="T6" fmla="*/ 0 w 99"/>
                <a:gd name="T7" fmla="*/ 23926 h 435"/>
                <a:gd name="T8" fmla="*/ 23813 w 99"/>
                <a:gd name="T9" fmla="*/ 0 h 435"/>
                <a:gd name="T10" fmla="*/ 51859 w 99"/>
                <a:gd name="T11" fmla="*/ 23926 h 435"/>
                <a:gd name="T12" fmla="*/ 0 w 99"/>
                <a:gd name="T13" fmla="*/ 235993 h 435"/>
                <a:gd name="T14" fmla="*/ 0 w 99"/>
                <a:gd name="T15" fmla="*/ 235993 h 435"/>
                <a:gd name="T16" fmla="*/ 0 w 99"/>
                <a:gd name="T17" fmla="*/ 71777 h 435"/>
                <a:gd name="T18" fmla="*/ 51859 w 99"/>
                <a:gd name="T19" fmla="*/ 71777 h 435"/>
                <a:gd name="T20" fmla="*/ 51859 w 99"/>
                <a:gd name="T21" fmla="*/ 235993 h 435"/>
                <a:gd name="T22" fmla="*/ 0 w 99"/>
                <a:gd name="T23" fmla="*/ 235993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435">
                  <a:moveTo>
                    <a:pt x="98" y="44"/>
                  </a:moveTo>
                  <a:lnTo>
                    <a:pt x="98" y="44"/>
                  </a:lnTo>
                  <a:cubicBezTo>
                    <a:pt x="98" y="71"/>
                    <a:pt x="80" y="88"/>
                    <a:pt x="45" y="88"/>
                  </a:cubicBezTo>
                  <a:cubicBezTo>
                    <a:pt x="17" y="88"/>
                    <a:pt x="0" y="71"/>
                    <a:pt x="0" y="44"/>
                  </a:cubicBezTo>
                  <a:cubicBezTo>
                    <a:pt x="0" y="18"/>
                    <a:pt x="17" y="0"/>
                    <a:pt x="45" y="0"/>
                  </a:cubicBezTo>
                  <a:cubicBezTo>
                    <a:pt x="80" y="0"/>
                    <a:pt x="98" y="18"/>
                    <a:pt x="98" y="44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132"/>
                    <a:pt x="0" y="132"/>
                    <a:pt x="0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434"/>
                    <a:pt x="98" y="434"/>
                    <a:pt x="98" y="434"/>
                  </a:cubicBezTo>
                  <a:lnTo>
                    <a:pt x="0" y="4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F1782579-EE05-41B6-8A71-788AB5DE7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349" y="3333503"/>
              <a:ext cx="218547" cy="236207"/>
            </a:xfrm>
            <a:custGeom>
              <a:avLst/>
              <a:gdLst>
                <a:gd name="T0" fmla="*/ 0 w 293"/>
                <a:gd name="T1" fmla="*/ 57895 h 311"/>
                <a:gd name="T2" fmla="*/ 0 w 293"/>
                <a:gd name="T3" fmla="*/ 57895 h 311"/>
                <a:gd name="T4" fmla="*/ 0 w 293"/>
                <a:gd name="T5" fmla="*/ 4369 h 311"/>
                <a:gd name="T6" fmla="*/ 42375 w 293"/>
                <a:gd name="T7" fmla="*/ 4369 h 311"/>
                <a:gd name="T8" fmla="*/ 47202 w 293"/>
                <a:gd name="T9" fmla="*/ 24032 h 311"/>
                <a:gd name="T10" fmla="*/ 47202 w 293"/>
                <a:gd name="T11" fmla="*/ 24032 h 311"/>
                <a:gd name="T12" fmla="*/ 99768 w 293"/>
                <a:gd name="T13" fmla="*/ 0 h 311"/>
                <a:gd name="T14" fmla="*/ 156626 w 293"/>
                <a:gd name="T15" fmla="*/ 72096 h 311"/>
                <a:gd name="T16" fmla="*/ 156626 w 293"/>
                <a:gd name="T17" fmla="*/ 169316 h 311"/>
                <a:gd name="T18" fmla="*/ 104059 w 293"/>
                <a:gd name="T19" fmla="*/ 169316 h 311"/>
                <a:gd name="T20" fmla="*/ 104059 w 293"/>
                <a:gd name="T21" fmla="*/ 77011 h 311"/>
                <a:gd name="T22" fmla="*/ 80458 w 293"/>
                <a:gd name="T23" fmla="*/ 43148 h 311"/>
                <a:gd name="T24" fmla="*/ 52030 w 293"/>
                <a:gd name="T25" fmla="*/ 62811 h 311"/>
                <a:gd name="T26" fmla="*/ 52030 w 293"/>
                <a:gd name="T27" fmla="*/ 72096 h 311"/>
                <a:gd name="T28" fmla="*/ 52030 w 293"/>
                <a:gd name="T29" fmla="*/ 169316 h 311"/>
                <a:gd name="T30" fmla="*/ 0 w 293"/>
                <a:gd name="T31" fmla="*/ 169316 h 311"/>
                <a:gd name="T32" fmla="*/ 0 w 293"/>
                <a:gd name="T33" fmla="*/ 57895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3" h="311">
                  <a:moveTo>
                    <a:pt x="0" y="106"/>
                  </a:moveTo>
                  <a:lnTo>
                    <a:pt x="0" y="106"/>
                  </a:lnTo>
                  <a:cubicBezTo>
                    <a:pt x="0" y="62"/>
                    <a:pt x="0" y="35"/>
                    <a:pt x="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7" y="26"/>
                    <a:pt x="132" y="0"/>
                    <a:pt x="186" y="0"/>
                  </a:cubicBezTo>
                  <a:cubicBezTo>
                    <a:pt x="248" y="0"/>
                    <a:pt x="292" y="44"/>
                    <a:pt x="292" y="132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194" y="310"/>
                    <a:pt x="194" y="310"/>
                    <a:pt x="194" y="31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06"/>
                    <a:pt x="186" y="79"/>
                    <a:pt x="150" y="79"/>
                  </a:cubicBezTo>
                  <a:cubicBezTo>
                    <a:pt x="123" y="79"/>
                    <a:pt x="106" y="97"/>
                    <a:pt x="97" y="115"/>
                  </a:cubicBezTo>
                  <a:cubicBezTo>
                    <a:pt x="97" y="115"/>
                    <a:pt x="97" y="124"/>
                    <a:pt x="97" y="132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0" y="1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13D19A5-2C70-48D8-B919-D2C5A40707C7}"/>
              </a:ext>
            </a:extLst>
          </p:cNvPr>
          <p:cNvSpPr/>
          <p:nvPr/>
        </p:nvSpPr>
        <p:spPr>
          <a:xfrm>
            <a:off x="7252381" y="3910090"/>
            <a:ext cx="1830889" cy="349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yourmail@mail.com</a:t>
            </a:r>
          </a:p>
        </p:txBody>
      </p:sp>
      <p:grpSp>
        <p:nvGrpSpPr>
          <p:cNvPr id="69" name="成组">
            <a:extLst>
              <a:ext uri="{FF2B5EF4-FFF2-40B4-BE49-F238E27FC236}">
                <a16:creationId xmlns:a16="http://schemas.microsoft.com/office/drawing/2014/main" id="{B168EA9E-FFB3-4857-A91E-D394CCD8BBDC}"/>
              </a:ext>
            </a:extLst>
          </p:cNvPr>
          <p:cNvGrpSpPr/>
          <p:nvPr/>
        </p:nvGrpSpPr>
        <p:grpSpPr>
          <a:xfrm>
            <a:off x="6797573" y="3943363"/>
            <a:ext cx="283231" cy="283231"/>
            <a:chOff x="0" y="0"/>
            <a:chExt cx="457200" cy="457200"/>
          </a:xfrm>
        </p:grpSpPr>
        <p:sp>
          <p:nvSpPr>
            <p:cNvPr id="70" name="任意形状 980">
              <a:extLst>
                <a:ext uri="{FF2B5EF4-FFF2-40B4-BE49-F238E27FC236}">
                  <a16:creationId xmlns:a16="http://schemas.microsoft.com/office/drawing/2014/main" id="{1179F0FE-64CD-4D0A-A776-3E153CFFB616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1" name="任意形状 981">
              <a:extLst>
                <a:ext uri="{FF2B5EF4-FFF2-40B4-BE49-F238E27FC236}">
                  <a16:creationId xmlns:a16="http://schemas.microsoft.com/office/drawing/2014/main" id="{055499B5-579E-4235-A33D-014A46EBBA20}"/>
                </a:ext>
              </a:extLst>
            </p:cNvPr>
            <p:cNvSpPr/>
            <p:nvPr/>
          </p:nvSpPr>
          <p:spPr>
            <a:xfrm>
              <a:off x="38100" y="22240"/>
              <a:ext cx="381000" cy="37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extrusionOk="0">
                  <a:moveTo>
                    <a:pt x="262" y="6178"/>
                  </a:moveTo>
                  <a:lnTo>
                    <a:pt x="10249" y="154"/>
                  </a:lnTo>
                  <a:cubicBezTo>
                    <a:pt x="10591" y="-52"/>
                    <a:pt x="11018" y="-52"/>
                    <a:pt x="11360" y="154"/>
                  </a:cubicBezTo>
                  <a:lnTo>
                    <a:pt x="21338" y="6179"/>
                  </a:lnTo>
                  <a:cubicBezTo>
                    <a:pt x="21500" y="6277"/>
                    <a:pt x="21600" y="6454"/>
                    <a:pt x="21600" y="6645"/>
                  </a:cubicBezTo>
                  <a:lnTo>
                    <a:pt x="21600" y="20461"/>
                  </a:lnTo>
                  <a:cubicBezTo>
                    <a:pt x="21600" y="21061"/>
                    <a:pt x="21117" y="21548"/>
                    <a:pt x="20520" y="21548"/>
                  </a:cubicBezTo>
                  <a:lnTo>
                    <a:pt x="1080" y="21548"/>
                  </a:lnTo>
                  <a:cubicBezTo>
                    <a:pt x="483" y="21548"/>
                    <a:pt x="0" y="21061"/>
                    <a:pt x="0" y="20461"/>
                  </a:cubicBezTo>
                  <a:lnTo>
                    <a:pt x="0" y="6644"/>
                  </a:lnTo>
                  <a:cubicBezTo>
                    <a:pt x="0" y="6453"/>
                    <a:pt x="100" y="6276"/>
                    <a:pt x="262" y="6178"/>
                  </a:cubicBezTo>
                  <a:close/>
                  <a:moveTo>
                    <a:pt x="17654" y="7688"/>
                  </a:moveTo>
                  <a:lnTo>
                    <a:pt x="10866" y="13598"/>
                  </a:lnTo>
                  <a:lnTo>
                    <a:pt x="3939" y="7682"/>
                  </a:lnTo>
                  <a:lnTo>
                    <a:pt x="2541" y="9338"/>
                  </a:lnTo>
                  <a:lnTo>
                    <a:pt x="10879" y="16460"/>
                  </a:lnTo>
                  <a:lnTo>
                    <a:pt x="19066" y="9332"/>
                  </a:lnTo>
                  <a:lnTo>
                    <a:pt x="17654" y="768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659A0D0-02A3-664B-B4BF-9C164AEA58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0682" b="10682"/>
          <a:stretch/>
        </p:blipFill>
        <p:spPr>
          <a:xfrm>
            <a:off x="0" y="-4763"/>
            <a:ext cx="5821363" cy="6858001"/>
          </a:xfrm>
          <a:prstGeom prst="round1Rect">
            <a:avLst>
              <a:gd name="adj" fmla="val 0"/>
            </a:avLst>
          </a:prstGeom>
          <a:solidFill>
            <a:prstClr val="white">
              <a:lumMod val="95000"/>
              <a:alpha val="43000"/>
            </a:prstClr>
          </a:solidFill>
        </p:spPr>
      </p:pic>
    </p:spTree>
    <p:extLst>
      <p:ext uri="{BB962C8B-B14F-4D97-AF65-F5344CB8AC3E}">
        <p14:creationId xmlns:p14="http://schemas.microsoft.com/office/powerpoint/2010/main" val="52110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08D667-56D1-8253-2C0D-BAF3F74AA3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73613-7BD1-4588-E3F5-652E0095DFD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E1AA77-CD7A-71FC-62C0-FA32CD0F3382}"/>
              </a:ext>
            </a:extLst>
          </p:cNvPr>
          <p:cNvSpPr/>
          <p:nvPr/>
        </p:nvSpPr>
        <p:spPr>
          <a:xfrm flipH="1">
            <a:off x="2464230" y="2218544"/>
            <a:ext cx="7284204" cy="2415449"/>
          </a:xfrm>
          <a:prstGeom prst="roundRect">
            <a:avLst>
              <a:gd name="adj" fmla="val 12033"/>
            </a:avLst>
          </a:prstGeom>
          <a:solidFill>
            <a:srgbClr val="002060"/>
          </a:solidFill>
          <a:ln w="12700" cap="flat">
            <a:solidFill>
              <a:srgbClr val="00B0F0"/>
            </a:solidFill>
            <a:prstDash val="solid"/>
            <a:miter/>
          </a:ln>
          <a:effectLst>
            <a:outerShdw blurRad="584200" dist="114300" dir="2340000" algn="t" rotWithShape="0">
              <a:prstClr val="black">
                <a:alpha val="12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E142A-686B-6522-35CB-5EBA062E0AD3}"/>
              </a:ext>
            </a:extLst>
          </p:cNvPr>
          <p:cNvSpPr txBox="1"/>
          <p:nvPr/>
        </p:nvSpPr>
        <p:spPr>
          <a:xfrm>
            <a:off x="3519503" y="2925786"/>
            <a:ext cx="515299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effectLst/>
                <a:latin typeface="Plus Jakarta Sans" pitchFamily="2" charset="0"/>
                <a:cs typeface="Plus Jakarta Sans" pitchFamily="2" charset="0"/>
              </a:rPr>
              <a:t>Thank You</a:t>
            </a:r>
            <a:endParaRPr lang="en-ID" sz="6600" b="1" dirty="0">
              <a:solidFill>
                <a:schemeClr val="bg1">
                  <a:lumMod val="95000"/>
                </a:schemeClr>
              </a:solidFill>
              <a:effectLst/>
              <a:latin typeface="Plus Jakarta Sans" pitchFamily="2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4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BA4E19-0E82-40BD-8F11-69B239B0EECC}"/>
              </a:ext>
            </a:extLst>
          </p:cNvPr>
          <p:cNvSpPr txBox="1"/>
          <p:nvPr/>
        </p:nvSpPr>
        <p:spPr>
          <a:xfrm>
            <a:off x="6096000" y="1502832"/>
            <a:ext cx="4581993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00B0F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Getting</a:t>
            </a:r>
            <a:r>
              <a:rPr lang="en-US" sz="440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you where you want to study</a:t>
            </a:r>
            <a:endParaRPr lang="en-ID" sz="4400" dirty="0">
              <a:solidFill>
                <a:schemeClr val="bg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24335-D1C7-4A9E-9077-1351955A09C6}"/>
              </a:ext>
            </a:extLst>
          </p:cNvPr>
          <p:cNvSpPr txBox="1"/>
          <p:nvPr/>
        </p:nvSpPr>
        <p:spPr>
          <a:xfrm>
            <a:off x="6153561" y="4502416"/>
            <a:ext cx="5009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student's path is </a:t>
            </a:r>
            <a:r>
              <a:rPr lang="en-US" sz="16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different.</a:t>
            </a:r>
          </a:p>
          <a:p>
            <a:endParaRPr lang="en-U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Let's find the right level of support </a:t>
            </a:r>
            <a:b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strategy for yours.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088029-423C-BB23-6FDF-B2D11614131E}"/>
              </a:ext>
            </a:extLst>
          </p:cNvPr>
          <p:cNvGrpSpPr/>
          <p:nvPr/>
        </p:nvGrpSpPr>
        <p:grpSpPr>
          <a:xfrm>
            <a:off x="6232148" y="4188850"/>
            <a:ext cx="514350" cy="190500"/>
            <a:chOff x="1875008" y="3055554"/>
            <a:chExt cx="514350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9509E7-630B-4D36-58A0-693C499EA1C2}"/>
                </a:ext>
              </a:extLst>
            </p:cNvPr>
            <p:cNvSpPr/>
            <p:nvPr/>
          </p:nvSpPr>
          <p:spPr>
            <a:xfrm>
              <a:off x="1875008" y="3055554"/>
              <a:ext cx="190500" cy="190500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2F563C-D586-DD98-3B30-E6CA50AE3E35}"/>
                </a:ext>
              </a:extLst>
            </p:cNvPr>
            <p:cNvSpPr/>
            <p:nvPr/>
          </p:nvSpPr>
          <p:spPr>
            <a:xfrm>
              <a:off x="2036933" y="3055554"/>
              <a:ext cx="190500" cy="190500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17E9E1-51DD-BED5-82B9-94253071C901}"/>
                </a:ext>
              </a:extLst>
            </p:cNvPr>
            <p:cNvSpPr/>
            <p:nvPr/>
          </p:nvSpPr>
          <p:spPr>
            <a:xfrm>
              <a:off x="2198858" y="3055554"/>
              <a:ext cx="190500" cy="190500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3E229CC-7498-8008-F3B3-0D248A588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030" r="38582"/>
          <a:stretch>
            <a:fillRect/>
          </a:stretch>
        </p:blipFill>
        <p:spPr>
          <a:xfrm>
            <a:off x="552057" y="465137"/>
            <a:ext cx="4572000" cy="59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5C5162D6-3487-435C-8566-5AC69790C488}"/>
              </a:ext>
            </a:extLst>
          </p:cNvPr>
          <p:cNvSpPr/>
          <p:nvPr/>
        </p:nvSpPr>
        <p:spPr>
          <a:xfrm rot="5400000">
            <a:off x="8369387" y="1137221"/>
            <a:ext cx="360577" cy="1606497"/>
          </a:xfrm>
          <a:prstGeom prst="round2SameRect">
            <a:avLst>
              <a:gd name="adj1" fmla="val 25056"/>
              <a:gd name="adj2" fmla="val 25057"/>
            </a:avLst>
          </a:prstGeom>
          <a:solidFill>
            <a:srgbClr val="00B0F0"/>
          </a:solidFill>
          <a:ln w="15875" cap="flat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2F917-4364-40EF-905D-6258E7E61A25}"/>
              </a:ext>
            </a:extLst>
          </p:cNvPr>
          <p:cNvSpPr txBox="1"/>
          <p:nvPr/>
        </p:nvSpPr>
        <p:spPr>
          <a:xfrm>
            <a:off x="7865882" y="1796337"/>
            <a:ext cx="1352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 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68994-2E04-414F-9071-41188199BB3A}"/>
              </a:ext>
            </a:extLst>
          </p:cNvPr>
          <p:cNvSpPr txBox="1"/>
          <p:nvPr/>
        </p:nvSpPr>
        <p:spPr>
          <a:xfrm>
            <a:off x="7692561" y="2172268"/>
            <a:ext cx="2859578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Lorem ipsum dolor sit amet. Qui sint neque a velit modi quo numquam.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9E1F5-3850-4DA7-A277-88B6970141B5}"/>
              </a:ext>
            </a:extLst>
          </p:cNvPr>
          <p:cNvSpPr/>
          <p:nvPr/>
        </p:nvSpPr>
        <p:spPr>
          <a:xfrm>
            <a:off x="1473275" y="1594178"/>
            <a:ext cx="521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Zen Antique" pitchFamily="2" charset="-128"/>
                <a:cs typeface="Poppins" panose="00000500000000000000" pitchFamily="2" charset="0"/>
              </a:rPr>
              <a:t>New Look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Zen Antique" pitchFamily="2" charset="-128"/>
                <a:cs typeface="Poppins" panose="00000500000000000000" pitchFamily="2" charset="0"/>
              </a:rPr>
            </a:br>
            <a:r>
              <a:rPr lang="en-US" sz="3600" b="1" dirty="0">
                <a:solidFill>
                  <a:srgbClr val="00B0F0"/>
                </a:solidFill>
                <a:latin typeface="Poppins" panose="00000500000000000000" pitchFamily="2" charset="0"/>
                <a:ea typeface="Zen Antique" pitchFamily="2" charset="-128"/>
                <a:cs typeface="Poppins" panose="00000500000000000000" pitchFamily="2" charset="0"/>
              </a:rPr>
              <a:t>for the Future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C9E175-AA5F-D323-9C1E-5FAA18EB1646}"/>
              </a:ext>
            </a:extLst>
          </p:cNvPr>
          <p:cNvGrpSpPr/>
          <p:nvPr/>
        </p:nvGrpSpPr>
        <p:grpSpPr>
          <a:xfrm>
            <a:off x="1589258" y="3238141"/>
            <a:ext cx="514350" cy="190500"/>
            <a:chOff x="1875008" y="3055554"/>
            <a:chExt cx="514350" cy="1905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9E1AEF-C604-488A-8B98-3C41EE5AC526}"/>
                </a:ext>
              </a:extLst>
            </p:cNvPr>
            <p:cNvSpPr/>
            <p:nvPr/>
          </p:nvSpPr>
          <p:spPr>
            <a:xfrm>
              <a:off x="1875008" y="3055554"/>
              <a:ext cx="190500" cy="190500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3BF272-7B2F-419F-AB9E-B057EE41ABD0}"/>
                </a:ext>
              </a:extLst>
            </p:cNvPr>
            <p:cNvSpPr/>
            <p:nvPr/>
          </p:nvSpPr>
          <p:spPr>
            <a:xfrm>
              <a:off x="2036933" y="3055554"/>
              <a:ext cx="190500" cy="190500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0314BD-649B-47FC-BCBF-E95F15DFBA1A}"/>
                </a:ext>
              </a:extLst>
            </p:cNvPr>
            <p:cNvSpPr/>
            <p:nvPr/>
          </p:nvSpPr>
          <p:spPr>
            <a:xfrm>
              <a:off x="2198858" y="3055554"/>
              <a:ext cx="190500" cy="190500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7092929-DC9B-4B2B-B0D2-EDCE901BC5F2}"/>
              </a:ext>
            </a:extLst>
          </p:cNvPr>
          <p:cNvSpPr/>
          <p:nvPr/>
        </p:nvSpPr>
        <p:spPr>
          <a:xfrm>
            <a:off x="1513512" y="3912891"/>
            <a:ext cx="2790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Poppins" panose="00000500000000000000" pitchFamily="2" charset="0"/>
                <a:ea typeface="Zen Antique" pitchFamily="2" charset="-128"/>
                <a:cs typeface="Poppins" panose="00000500000000000000" pitchFamily="2" charset="0"/>
              </a:rPr>
              <a:t>Branding &amp; Identity Skills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26DAE1-1242-4A27-A522-0C789C988348}"/>
              </a:ext>
            </a:extLst>
          </p:cNvPr>
          <p:cNvSpPr txBox="1"/>
          <p:nvPr/>
        </p:nvSpPr>
        <p:spPr>
          <a:xfrm>
            <a:off x="1513512" y="4236782"/>
            <a:ext cx="4843461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Qui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sint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neque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modi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quo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numquam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Non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exercitationem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reiciendis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 qui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consequatur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D4DF5555-4D70-310C-FF11-328F5767F956}"/>
              </a:ext>
            </a:extLst>
          </p:cNvPr>
          <p:cNvSpPr/>
          <p:nvPr/>
        </p:nvSpPr>
        <p:spPr>
          <a:xfrm rot="5400000">
            <a:off x="8369387" y="2366415"/>
            <a:ext cx="360577" cy="1606497"/>
          </a:xfrm>
          <a:prstGeom prst="round2SameRect">
            <a:avLst>
              <a:gd name="adj1" fmla="val 25056"/>
              <a:gd name="adj2" fmla="val 25057"/>
            </a:avLst>
          </a:prstGeom>
          <a:solidFill>
            <a:srgbClr val="00B0F0"/>
          </a:solidFill>
          <a:ln w="15875" cap="flat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91569-1FD4-5139-989F-7FEADA4CD87A}"/>
              </a:ext>
            </a:extLst>
          </p:cNvPr>
          <p:cNvSpPr txBox="1"/>
          <p:nvPr/>
        </p:nvSpPr>
        <p:spPr>
          <a:xfrm>
            <a:off x="7865882" y="3025531"/>
            <a:ext cx="1352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 Two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ACE92164-7B64-EA64-4C6A-A6EF45B30A61}"/>
              </a:ext>
            </a:extLst>
          </p:cNvPr>
          <p:cNvSpPr/>
          <p:nvPr/>
        </p:nvSpPr>
        <p:spPr>
          <a:xfrm rot="5400000">
            <a:off x="8369387" y="3640579"/>
            <a:ext cx="360577" cy="1606497"/>
          </a:xfrm>
          <a:prstGeom prst="round2SameRect">
            <a:avLst>
              <a:gd name="adj1" fmla="val 25056"/>
              <a:gd name="adj2" fmla="val 25057"/>
            </a:avLst>
          </a:prstGeom>
          <a:solidFill>
            <a:srgbClr val="00B0F0"/>
          </a:solidFill>
          <a:ln w="15875" cap="flat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56458-C170-FCB0-CF69-BDC8C367B991}"/>
              </a:ext>
            </a:extLst>
          </p:cNvPr>
          <p:cNvSpPr txBox="1"/>
          <p:nvPr/>
        </p:nvSpPr>
        <p:spPr>
          <a:xfrm>
            <a:off x="7865882" y="4299695"/>
            <a:ext cx="1352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 Three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C7615-41F4-24FC-B40D-44CF4987EBFB}"/>
              </a:ext>
            </a:extLst>
          </p:cNvPr>
          <p:cNvSpPr txBox="1"/>
          <p:nvPr/>
        </p:nvSpPr>
        <p:spPr>
          <a:xfrm>
            <a:off x="7692561" y="3431442"/>
            <a:ext cx="2859578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Lorem ipsum dolor sit amet. Qui sint neque a velit modi quo numquam.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3B6C5-9D6D-D984-1C29-540E062FFD63}"/>
              </a:ext>
            </a:extLst>
          </p:cNvPr>
          <p:cNvSpPr txBox="1"/>
          <p:nvPr/>
        </p:nvSpPr>
        <p:spPr>
          <a:xfrm>
            <a:off x="7692561" y="4705607"/>
            <a:ext cx="2859578" cy="5921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ea typeface="Zen Antique" pitchFamily="2" charset="-128"/>
                <a:cs typeface="Segoe UI" panose="020B0502040204020203" pitchFamily="34" charset="0"/>
              </a:rPr>
              <a:t>Lorem ipsum dolor sit amet. Qui sint neque a velit modi quo numquam.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9119F-B6E0-6A3E-EC18-DC0E3272582E}"/>
              </a:ext>
            </a:extLst>
          </p:cNvPr>
          <p:cNvSpPr/>
          <p:nvPr/>
        </p:nvSpPr>
        <p:spPr>
          <a:xfrm>
            <a:off x="5991225" y="236144"/>
            <a:ext cx="40005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slides should describe you are your approach </a:t>
            </a:r>
          </a:p>
        </p:txBody>
      </p:sp>
    </p:spTree>
    <p:extLst>
      <p:ext uri="{BB962C8B-B14F-4D97-AF65-F5344CB8AC3E}">
        <p14:creationId xmlns:p14="http://schemas.microsoft.com/office/powerpoint/2010/main" val="23196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9EC4B-F718-6BF7-51CE-38B58E846306}"/>
              </a:ext>
            </a:extLst>
          </p:cNvPr>
          <p:cNvSpPr/>
          <p:nvPr/>
        </p:nvSpPr>
        <p:spPr>
          <a:xfrm>
            <a:off x="5724525" y="836219"/>
            <a:ext cx="40005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slides should maybe speak to the various known milestones of college planning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F81AB-72EF-6E1B-ABDB-71E27298D6C8}"/>
              </a:ext>
            </a:extLst>
          </p:cNvPr>
          <p:cNvSpPr/>
          <p:nvPr/>
        </p:nvSpPr>
        <p:spPr>
          <a:xfrm>
            <a:off x="5724525" y="1960169"/>
            <a:ext cx="40005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Also, will want some visual examples of what you provided  in the past </a:t>
            </a:r>
          </a:p>
        </p:txBody>
      </p:sp>
    </p:spTree>
    <p:extLst>
      <p:ext uri="{BB962C8B-B14F-4D97-AF65-F5344CB8AC3E}">
        <p14:creationId xmlns:p14="http://schemas.microsoft.com/office/powerpoint/2010/main" val="404934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91AC59D-760D-C0B9-232C-6C496AF68512}"/>
              </a:ext>
            </a:extLst>
          </p:cNvPr>
          <p:cNvGrpSpPr/>
          <p:nvPr/>
        </p:nvGrpSpPr>
        <p:grpSpPr>
          <a:xfrm>
            <a:off x="227185" y="407709"/>
            <a:ext cx="11480905" cy="5842262"/>
            <a:chOff x="274320" y="228600"/>
            <a:chExt cx="8595360" cy="4526280"/>
          </a:xfrm>
        </p:grpSpPr>
        <p:sp>
          <p:nvSpPr>
            <p:cNvPr id="2" name="Text 0">
              <a:extLst>
                <a:ext uri="{FF2B5EF4-FFF2-40B4-BE49-F238E27FC236}">
                  <a16:creationId xmlns:a16="http://schemas.microsoft.com/office/drawing/2014/main" id="{F5362A2B-DD4B-12DA-6DB0-8FCB380B55D2}"/>
                </a:ext>
              </a:extLst>
            </p:cNvPr>
            <p:cNvSpPr/>
            <p:nvPr/>
          </p:nvSpPr>
          <p:spPr>
            <a:xfrm>
              <a:off x="365760" y="228600"/>
              <a:ext cx="841248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Three Tiers. </a:t>
              </a:r>
              <a:r>
                <a:rPr lang="en-US" sz="3600" b="1" dirty="0">
                  <a:solidFill>
                    <a:schemeClr val="accent5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One Goal.</a:t>
              </a:r>
              <a:endParaRPr lang="en-US" sz="36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D688F176-15FB-7C38-1EFC-8D9755919326}"/>
                </a:ext>
              </a:extLst>
            </p:cNvPr>
            <p:cNvSpPr/>
            <p:nvPr/>
          </p:nvSpPr>
          <p:spPr>
            <a:xfrm>
              <a:off x="365760" y="804672"/>
              <a:ext cx="84124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Right-sized support for every student and every stage of the journey.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D8B3C203-D6AA-7ADC-507B-A687C5D19FF0}"/>
                </a:ext>
              </a:extLst>
            </p:cNvPr>
            <p:cNvSpPr/>
            <p:nvPr/>
          </p:nvSpPr>
          <p:spPr>
            <a:xfrm>
              <a:off x="274320" y="1280160"/>
              <a:ext cx="2743200" cy="3474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3A570281-456A-0D53-848C-4B27528514EE}"/>
                </a:ext>
              </a:extLst>
            </p:cNvPr>
            <p:cNvSpPr/>
            <p:nvPr/>
          </p:nvSpPr>
          <p:spPr>
            <a:xfrm>
              <a:off x="274320" y="1280160"/>
              <a:ext cx="2743200" cy="502920"/>
            </a:xfrm>
            <a:prstGeom prst="rect">
              <a:avLst/>
            </a:prstGeom>
            <a:solidFill>
              <a:srgbClr val="2E86AB"/>
            </a:solidFill>
            <a:ln w="12700">
              <a:solidFill>
                <a:srgbClr val="2E86AB"/>
              </a:solidFill>
              <a:prstDash val="solid"/>
            </a:ln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B509EF87-3DEF-94DF-B83E-AAC14D16C4FE}"/>
                </a:ext>
              </a:extLst>
            </p:cNvPr>
            <p:cNvSpPr/>
            <p:nvPr/>
          </p:nvSpPr>
          <p:spPr>
            <a:xfrm>
              <a:off x="274320" y="1280160"/>
              <a:ext cx="27432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kern="0" spc="300" dirty="0">
                  <a:solidFill>
                    <a:srgbClr val="FFFF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TIER 1</a:t>
              </a:r>
              <a:endParaRPr lang="en-US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01C494B4-EF09-DBB9-9846-1E343F54300A}"/>
                </a:ext>
              </a:extLst>
            </p:cNvPr>
            <p:cNvSpPr/>
            <p:nvPr/>
          </p:nvSpPr>
          <p:spPr>
            <a:xfrm>
              <a:off x="411480" y="1874520"/>
              <a:ext cx="246888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800" b="1" dirty="0">
                  <a:solidFill>
                    <a:srgbClr val="1B3A6B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Compass</a:t>
              </a:r>
              <a:endParaRPr lang="en-US" sz="2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65B1F716-E13F-418D-0A5C-2FC5DB71365F}"/>
                </a:ext>
              </a:extLst>
            </p:cNvPr>
            <p:cNvSpPr/>
            <p:nvPr/>
          </p:nvSpPr>
          <p:spPr>
            <a:xfrm>
              <a:off x="411480" y="2395728"/>
              <a:ext cx="246888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i="1" dirty="0">
                  <a:solidFill>
                    <a:srgbClr val="2E86AB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Self-Directed with Expert Support</a:t>
              </a:r>
              <a:endParaRPr lang="en-US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0D6EFAAD-BF29-A330-98CC-B06479FCDAC2}"/>
                </a:ext>
              </a:extLst>
            </p:cNvPr>
            <p:cNvSpPr/>
            <p:nvPr/>
          </p:nvSpPr>
          <p:spPr>
            <a:xfrm>
              <a:off x="411480" y="2816352"/>
              <a:ext cx="2468880" cy="1645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4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For organized, motivated students who need validation and accountability — not hand-holding.</a:t>
              </a:r>
              <a:endParaRPr lang="en-U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Shape 8">
              <a:extLst>
                <a:ext uri="{FF2B5EF4-FFF2-40B4-BE49-F238E27FC236}">
                  <a16:creationId xmlns:a16="http://schemas.microsoft.com/office/drawing/2014/main" id="{F56E62A1-7404-CA2D-B1EA-7FE611759662}"/>
                </a:ext>
              </a:extLst>
            </p:cNvPr>
            <p:cNvSpPr/>
            <p:nvPr/>
          </p:nvSpPr>
          <p:spPr>
            <a:xfrm>
              <a:off x="3200400" y="1280160"/>
              <a:ext cx="2743200" cy="3474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31676149-49F7-C5B6-852B-4297E462A2B9}"/>
                </a:ext>
              </a:extLst>
            </p:cNvPr>
            <p:cNvSpPr/>
            <p:nvPr/>
          </p:nvSpPr>
          <p:spPr>
            <a:xfrm>
              <a:off x="3200400" y="1280160"/>
              <a:ext cx="2743200" cy="502920"/>
            </a:xfrm>
            <a:prstGeom prst="rect">
              <a:avLst/>
            </a:prstGeom>
            <a:solidFill>
              <a:srgbClr val="219653"/>
            </a:solidFill>
            <a:ln w="12700">
              <a:solidFill>
                <a:srgbClr val="219653"/>
              </a:solidFill>
              <a:prstDash val="solid"/>
            </a:ln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990DC36E-069F-6491-76B4-D6E1CC2FFBB3}"/>
                </a:ext>
              </a:extLst>
            </p:cNvPr>
            <p:cNvSpPr/>
            <p:nvPr/>
          </p:nvSpPr>
          <p:spPr>
            <a:xfrm>
              <a:off x="3200400" y="1280160"/>
              <a:ext cx="27432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kern="0" spc="300" dirty="0">
                  <a:solidFill>
                    <a:srgbClr val="FFFF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TIER 2</a:t>
              </a:r>
              <a:endParaRPr lang="en-US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4C8B4C85-E680-6752-EBA0-29109125D1A7}"/>
                </a:ext>
              </a:extLst>
            </p:cNvPr>
            <p:cNvSpPr/>
            <p:nvPr/>
          </p:nvSpPr>
          <p:spPr>
            <a:xfrm>
              <a:off x="3337560" y="1874520"/>
              <a:ext cx="246888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800" b="1" dirty="0">
                  <a:solidFill>
                    <a:srgbClr val="1B3A6B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Navigator</a:t>
              </a:r>
              <a:endParaRPr lang="en-US" sz="2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7D2AC32E-45F9-0522-6C0E-6C9AAA673DDA}"/>
                </a:ext>
              </a:extLst>
            </p:cNvPr>
            <p:cNvSpPr/>
            <p:nvPr/>
          </p:nvSpPr>
          <p:spPr>
            <a:xfrm>
              <a:off x="3337560" y="2395728"/>
              <a:ext cx="246888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i="1" dirty="0">
                  <a:solidFill>
                    <a:srgbClr val="219653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Guided Partnership</a:t>
              </a:r>
              <a:endParaRPr lang="en-US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668EA918-7B5C-D9F4-96EC-67ED5CB627DA}"/>
                </a:ext>
              </a:extLst>
            </p:cNvPr>
            <p:cNvSpPr/>
            <p:nvPr/>
          </p:nvSpPr>
          <p:spPr>
            <a:xfrm>
              <a:off x="3337560" y="2816352"/>
              <a:ext cx="2468880" cy="1645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4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Full engagement throughout the process. Strategy, essays, interviews, and decision support.</a:t>
              </a:r>
              <a:endParaRPr lang="en-U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43CF482A-8443-4FDA-33B1-F8E3AF4CE144}"/>
                </a:ext>
              </a:extLst>
            </p:cNvPr>
            <p:cNvSpPr/>
            <p:nvPr/>
          </p:nvSpPr>
          <p:spPr>
            <a:xfrm>
              <a:off x="6126480" y="1280160"/>
              <a:ext cx="2743200" cy="3474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Shape 15">
              <a:extLst>
                <a:ext uri="{FF2B5EF4-FFF2-40B4-BE49-F238E27FC236}">
                  <a16:creationId xmlns:a16="http://schemas.microsoft.com/office/drawing/2014/main" id="{6718E6F1-8AFC-E38A-2BA4-656C32E3939D}"/>
                </a:ext>
              </a:extLst>
            </p:cNvPr>
            <p:cNvSpPr/>
            <p:nvPr/>
          </p:nvSpPr>
          <p:spPr>
            <a:xfrm>
              <a:off x="6126480" y="1280160"/>
              <a:ext cx="2743200" cy="502920"/>
            </a:xfrm>
            <a:prstGeom prst="rect">
              <a:avLst/>
            </a:prstGeom>
            <a:solidFill>
              <a:srgbClr val="8B2FC9"/>
            </a:solidFill>
            <a:ln w="12700">
              <a:solidFill>
                <a:srgbClr val="8B2FC9"/>
              </a:solidFill>
              <a:prstDash val="solid"/>
            </a:ln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D17E2FDD-33DE-36F2-7319-8B2151AABD38}"/>
                </a:ext>
              </a:extLst>
            </p:cNvPr>
            <p:cNvSpPr/>
            <p:nvPr/>
          </p:nvSpPr>
          <p:spPr>
            <a:xfrm>
              <a:off x="6126480" y="1280160"/>
              <a:ext cx="27432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kern="0" spc="300" dirty="0">
                  <a:solidFill>
                    <a:srgbClr val="FFFF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TIER 3</a:t>
              </a:r>
              <a:endParaRPr lang="en-US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9C159FF0-2C55-F30F-84D2-50F6DC3E3275}"/>
                </a:ext>
              </a:extLst>
            </p:cNvPr>
            <p:cNvSpPr/>
            <p:nvPr/>
          </p:nvSpPr>
          <p:spPr>
            <a:xfrm>
              <a:off x="6263640" y="1874520"/>
              <a:ext cx="246888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800" b="1" dirty="0">
                  <a:solidFill>
                    <a:srgbClr val="1B3A6B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Architect</a:t>
              </a:r>
              <a:endParaRPr lang="en-US" sz="2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Text 18">
              <a:extLst>
                <a:ext uri="{FF2B5EF4-FFF2-40B4-BE49-F238E27FC236}">
                  <a16:creationId xmlns:a16="http://schemas.microsoft.com/office/drawing/2014/main" id="{1EBAA976-F98C-753F-551C-76BE16C36B5F}"/>
                </a:ext>
              </a:extLst>
            </p:cNvPr>
            <p:cNvSpPr/>
            <p:nvPr/>
          </p:nvSpPr>
          <p:spPr>
            <a:xfrm>
              <a:off x="6263640" y="2395728"/>
              <a:ext cx="246888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i="1" dirty="0">
                  <a:solidFill>
                    <a:srgbClr val="8B2FC9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Full-Service, High-Touch</a:t>
              </a:r>
              <a:endParaRPr lang="en-US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8F02869E-38D3-36D0-591E-E177DD3D73A3}"/>
                </a:ext>
              </a:extLst>
            </p:cNvPr>
            <p:cNvSpPr/>
            <p:nvPr/>
          </p:nvSpPr>
          <p:spPr>
            <a:xfrm>
              <a:off x="6263640" y="2816352"/>
              <a:ext cx="2468880" cy="1645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4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Nothing left to chance. Comprehensive support for selective schools and high-stakes applications.</a:t>
              </a:r>
              <a:endParaRPr lang="en-U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96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6841BEE-3D49-1AC8-24E3-A9C1986EA4C6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0"/>
            <a:chExt cx="8778240" cy="5197079"/>
          </a:xfrm>
        </p:grpSpPr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81AA2893-CF31-27C6-093F-0D70D489BC1D}"/>
                </a:ext>
              </a:extLst>
            </p:cNvPr>
            <p:cNvSpPr/>
            <p:nvPr/>
          </p:nvSpPr>
          <p:spPr>
            <a:xfrm>
              <a:off x="0" y="0"/>
              <a:ext cx="2926080" cy="5197079"/>
            </a:xfrm>
            <a:prstGeom prst="rect">
              <a:avLst/>
            </a:prstGeom>
            <a:solidFill>
              <a:srgbClr val="2E86AB"/>
            </a:solidFill>
            <a:ln w="12700">
              <a:solidFill>
                <a:srgbClr val="2E86AB"/>
              </a:solidFill>
              <a:prstDash val="solid"/>
            </a:ln>
          </p:spPr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A4DB434D-815C-B67A-570E-EAB04ACC3E66}"/>
                </a:ext>
              </a:extLst>
            </p:cNvPr>
            <p:cNvSpPr/>
            <p:nvPr/>
          </p:nvSpPr>
          <p:spPr>
            <a:xfrm>
              <a:off x="137160" y="457200"/>
              <a:ext cx="26517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kern="0" spc="4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TIER 1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4BDD5C76-9F2D-2CCC-9E74-8E624F1B6D8B}"/>
                </a:ext>
              </a:extLst>
            </p:cNvPr>
            <p:cNvSpPr/>
            <p:nvPr/>
          </p:nvSpPr>
          <p:spPr>
            <a:xfrm>
              <a:off x="137160" y="822960"/>
              <a:ext cx="26517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Compass</a:t>
              </a:r>
              <a:endParaRPr lang="en-US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7894C8FF-9472-5926-E0E7-ED78068C7507}"/>
                </a:ext>
              </a:extLst>
            </p:cNvPr>
            <p:cNvSpPr/>
            <p:nvPr/>
          </p:nvSpPr>
          <p:spPr>
            <a:xfrm>
              <a:off x="137160" y="1508760"/>
              <a:ext cx="265176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Self-Directed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indent="0" algn="ctr">
                <a:buNone/>
              </a:pP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with Expert Support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30AEDE02-43A0-444A-97D2-D260219F5CC5}"/>
                </a:ext>
              </a:extLst>
            </p:cNvPr>
            <p:cNvSpPr/>
            <p:nvPr/>
          </p:nvSpPr>
          <p:spPr>
            <a:xfrm>
              <a:off x="201168" y="2423160"/>
              <a:ext cx="2514600" cy="594360"/>
            </a:xfrm>
            <a:prstGeom prst="rect">
              <a:avLst/>
            </a:prstGeom>
            <a:solidFill>
              <a:srgbClr val="1A6FA3"/>
            </a:solidFill>
            <a:ln w="12700">
              <a:solidFill>
                <a:srgbClr val="1A6FA3"/>
              </a:solidFill>
              <a:prstDash val="solid"/>
            </a:ln>
          </p:spPr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F5510D58-D69E-385C-D0D3-0901399AA46D}"/>
                </a:ext>
              </a:extLst>
            </p:cNvPr>
            <p:cNvSpPr/>
            <p:nvPr/>
          </p:nvSpPr>
          <p:spPr>
            <a:xfrm>
              <a:off x="201168" y="2459736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Junior Only</a:t>
              </a:r>
              <a:endParaRPr lang="en-US" sz="105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2BD7A4A2-961B-192F-119A-6FDA205D8AF5}"/>
                </a:ext>
              </a:extLst>
            </p:cNvPr>
            <p:cNvSpPr/>
            <p:nvPr/>
          </p:nvSpPr>
          <p:spPr>
            <a:xfrm>
              <a:off x="201168" y="2697480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$650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81D9C9DE-B7EB-B5BF-BDC2-546FDDA4D398}"/>
                </a:ext>
              </a:extLst>
            </p:cNvPr>
            <p:cNvSpPr/>
            <p:nvPr/>
          </p:nvSpPr>
          <p:spPr>
            <a:xfrm>
              <a:off x="201168" y="3172968"/>
              <a:ext cx="2514600" cy="594360"/>
            </a:xfrm>
            <a:prstGeom prst="rect">
              <a:avLst/>
            </a:prstGeom>
            <a:solidFill>
              <a:srgbClr val="1A6FA3"/>
            </a:solidFill>
            <a:ln w="12700">
              <a:solidFill>
                <a:srgbClr val="1A6FA3"/>
              </a:solidFill>
              <a:prstDash val="solid"/>
            </a:ln>
          </p:spPr>
          <p:txBody>
            <a:bodyPr/>
            <a:lstStyle/>
            <a:p>
              <a:endParaRPr lang="en-US" sz="20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B5717635-AD0B-6D7D-75AF-0E840B285E45}"/>
                </a:ext>
              </a:extLst>
            </p:cNvPr>
            <p:cNvSpPr/>
            <p:nvPr/>
          </p:nvSpPr>
          <p:spPr>
            <a:xfrm>
              <a:off x="201168" y="3209544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Senior Only</a:t>
              </a:r>
              <a:endParaRPr lang="en-US" sz="105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25B9534B-1E46-0EB9-28AC-5AB2D3CFBBB7}"/>
                </a:ext>
              </a:extLst>
            </p:cNvPr>
            <p:cNvSpPr/>
            <p:nvPr/>
          </p:nvSpPr>
          <p:spPr>
            <a:xfrm>
              <a:off x="201168" y="3447288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$850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ED3A766F-E8A3-5631-D90D-91FA618B89DB}"/>
                </a:ext>
              </a:extLst>
            </p:cNvPr>
            <p:cNvSpPr/>
            <p:nvPr/>
          </p:nvSpPr>
          <p:spPr>
            <a:xfrm>
              <a:off x="201168" y="3922776"/>
              <a:ext cx="2514600" cy="594360"/>
            </a:xfrm>
            <a:prstGeom prst="rect">
              <a:avLst/>
            </a:prstGeom>
            <a:solidFill>
              <a:srgbClr val="1A6FA3"/>
            </a:solidFill>
            <a:ln w="12700">
              <a:solidFill>
                <a:srgbClr val="1A6FA3"/>
              </a:solidFill>
              <a:prstDash val="solid"/>
            </a:ln>
          </p:spPr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012463D9-80B4-9D05-543E-3A6138C1A701}"/>
                </a:ext>
              </a:extLst>
            </p:cNvPr>
            <p:cNvSpPr/>
            <p:nvPr/>
          </p:nvSpPr>
          <p:spPr>
            <a:xfrm>
              <a:off x="201168" y="3959352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CADCFC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Package</a:t>
              </a:r>
              <a:endParaRPr lang="en-US" sz="105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B27B02D2-9A1C-4F64-E8F2-407624407880}"/>
                </a:ext>
              </a:extLst>
            </p:cNvPr>
            <p:cNvSpPr/>
            <p:nvPr/>
          </p:nvSpPr>
          <p:spPr>
            <a:xfrm>
              <a:off x="201168" y="4197096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$1,250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93D855EF-056D-1B72-8293-983054417D68}"/>
                </a:ext>
              </a:extLst>
            </p:cNvPr>
            <p:cNvSpPr/>
            <p:nvPr/>
          </p:nvSpPr>
          <p:spPr>
            <a:xfrm>
              <a:off x="3200400" y="274320"/>
              <a:ext cx="5486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What's Included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97795E38-390D-7CDC-30DD-27991E8AA2D9}"/>
                </a:ext>
              </a:extLst>
            </p:cNvPr>
            <p:cNvSpPr/>
            <p:nvPr/>
          </p:nvSpPr>
          <p:spPr>
            <a:xfrm>
              <a:off x="3200400" y="1271016"/>
              <a:ext cx="5577840" cy="2377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60-minute kickoff session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2 check-in calls per year (45 min)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College list review — fit, balance, reach/match/safety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Personal statement review (1 draft round)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Email support with 48-hour response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Shared deadline tracker &amp; resource library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Shape 16">
              <a:extLst>
                <a:ext uri="{FF2B5EF4-FFF2-40B4-BE49-F238E27FC236}">
                  <a16:creationId xmlns:a16="http://schemas.microsoft.com/office/drawing/2014/main" id="{BFDA25DD-8632-CBE9-F101-F5CFA029EAF9}"/>
                </a:ext>
              </a:extLst>
            </p:cNvPr>
            <p:cNvSpPr/>
            <p:nvPr/>
          </p:nvSpPr>
          <p:spPr>
            <a:xfrm>
              <a:off x="3200400" y="3291840"/>
              <a:ext cx="5577840" cy="1463040"/>
            </a:xfrm>
            <a:prstGeom prst="rect">
              <a:avLst/>
            </a:prstGeom>
            <a:solidFill>
              <a:srgbClr val="DBEAFE"/>
            </a:solidFill>
            <a:ln w="12700">
              <a:solidFill>
                <a:srgbClr val="BFDBFE"/>
              </a:solidFill>
              <a:prstDash val="solid"/>
            </a:ln>
          </p:spPr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 17">
              <a:extLst>
                <a:ext uri="{FF2B5EF4-FFF2-40B4-BE49-F238E27FC236}">
                  <a16:creationId xmlns:a16="http://schemas.microsoft.com/office/drawing/2014/main" id="{C72A3CA8-1B44-D3E8-1243-020E15DEDCD3}"/>
                </a:ext>
              </a:extLst>
            </p:cNvPr>
            <p:cNvSpPr/>
            <p:nvPr/>
          </p:nvSpPr>
          <p:spPr>
            <a:xfrm>
              <a:off x="3337560" y="3401568"/>
              <a:ext cx="13716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E86AB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Goal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Text 18">
              <a:extLst>
                <a:ext uri="{FF2B5EF4-FFF2-40B4-BE49-F238E27FC236}">
                  <a16:creationId xmlns:a16="http://schemas.microsoft.com/office/drawing/2014/main" id="{E5AFBE87-4F48-A3F7-1E27-01860208A912}"/>
                </a:ext>
              </a:extLst>
            </p:cNvPr>
            <p:cNvSpPr/>
            <p:nvPr/>
          </p:nvSpPr>
          <p:spPr>
            <a:xfrm>
              <a:off x="3337560" y="3703320"/>
              <a:ext cx="5303520" cy="960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A realistic, balanced college list. A polished personal statement. Every major deadline met — </a:t>
              </a:r>
              <a:br>
                <a:rPr lang="en-US" sz="20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</a:br>
              <a:r>
                <a:rPr lang="en-US" sz="20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without last-minute chaos.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3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27F94-D233-33E6-2A75-68BB93CB6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778240" cy="5143500"/>
          </a:xfrm>
        </p:grpSpPr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D6602DC3-7F3F-4F8D-320D-407CA84A2B7C}"/>
                </a:ext>
              </a:extLst>
            </p:cNvPr>
            <p:cNvSpPr/>
            <p:nvPr/>
          </p:nvSpPr>
          <p:spPr>
            <a:xfrm>
              <a:off x="0" y="0"/>
              <a:ext cx="2926080" cy="5143500"/>
            </a:xfrm>
            <a:prstGeom prst="rect">
              <a:avLst/>
            </a:prstGeom>
            <a:solidFill>
              <a:srgbClr val="219653"/>
            </a:solidFill>
            <a:ln w="12700">
              <a:solidFill>
                <a:srgbClr val="219653"/>
              </a:solidFill>
              <a:prstDash val="solid"/>
            </a:ln>
          </p:spPr>
          <p:txBody>
            <a:bodyPr/>
            <a:lstStyle/>
            <a:p>
              <a:endParaRPr lang="en-US" sz="2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30665A73-1907-560E-385D-CC83EAAF5588}"/>
                </a:ext>
              </a:extLst>
            </p:cNvPr>
            <p:cNvSpPr/>
            <p:nvPr/>
          </p:nvSpPr>
          <p:spPr>
            <a:xfrm>
              <a:off x="137160" y="457200"/>
              <a:ext cx="26517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b="1" kern="0" spc="400" dirty="0">
                  <a:solidFill>
                    <a:srgbClr val="A7F3D0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TIER 2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21B8F809-1F3B-208E-1432-34C96C617BCF}"/>
                </a:ext>
              </a:extLst>
            </p:cNvPr>
            <p:cNvSpPr/>
            <p:nvPr/>
          </p:nvSpPr>
          <p:spPr>
            <a:xfrm>
              <a:off x="137160" y="822960"/>
              <a:ext cx="26517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Navigator</a:t>
              </a:r>
              <a:endParaRPr lang="en-US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F2F4B1B5-760D-CD67-1DB2-8299902BDC07}"/>
                </a:ext>
              </a:extLst>
            </p:cNvPr>
            <p:cNvSpPr/>
            <p:nvPr/>
          </p:nvSpPr>
          <p:spPr>
            <a:xfrm>
              <a:off x="137160" y="1508760"/>
              <a:ext cx="26517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i="1" dirty="0">
                  <a:solidFill>
                    <a:srgbClr val="A7F3D0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Guided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indent="0" algn="ctr">
                <a:buNone/>
              </a:pPr>
              <a:r>
                <a:rPr lang="en-US" sz="1600" i="1" dirty="0">
                  <a:solidFill>
                    <a:srgbClr val="A7F3D0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Partnership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03B23793-9A57-F5BE-6CEF-8307D0315A21}"/>
                </a:ext>
              </a:extLst>
            </p:cNvPr>
            <p:cNvSpPr/>
            <p:nvPr/>
          </p:nvSpPr>
          <p:spPr>
            <a:xfrm>
              <a:off x="201168" y="2377440"/>
              <a:ext cx="2514600" cy="594360"/>
            </a:xfrm>
            <a:prstGeom prst="rect">
              <a:avLst/>
            </a:prstGeom>
            <a:solidFill>
              <a:srgbClr val="1A7D4A"/>
            </a:solidFill>
            <a:ln w="12700">
              <a:solidFill>
                <a:srgbClr val="1A7D4A"/>
              </a:solidFill>
              <a:prstDash val="solid"/>
            </a:ln>
          </p:spPr>
          <p:txBody>
            <a:bodyPr/>
            <a:lstStyle/>
            <a:p>
              <a:endParaRPr lang="en-US" sz="2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D2E887FE-97E3-C50E-FD41-15E4FD4DD6FA}"/>
                </a:ext>
              </a:extLst>
            </p:cNvPr>
            <p:cNvSpPr/>
            <p:nvPr/>
          </p:nvSpPr>
          <p:spPr>
            <a:xfrm>
              <a:off x="201168" y="2414016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A7F3D0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Junior Only</a:t>
              </a:r>
              <a:endParaRPr lang="en-US" sz="11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DDD491D8-5C5C-3563-3A65-2FC28099502E}"/>
                </a:ext>
              </a:extLst>
            </p:cNvPr>
            <p:cNvSpPr/>
            <p:nvPr/>
          </p:nvSpPr>
          <p:spPr>
            <a:xfrm>
              <a:off x="201168" y="2651760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$2,000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03BB4322-099C-D902-D0CE-F61970DE2D66}"/>
                </a:ext>
              </a:extLst>
            </p:cNvPr>
            <p:cNvSpPr/>
            <p:nvPr/>
          </p:nvSpPr>
          <p:spPr>
            <a:xfrm>
              <a:off x="201168" y="3127248"/>
              <a:ext cx="2514600" cy="594360"/>
            </a:xfrm>
            <a:prstGeom prst="rect">
              <a:avLst/>
            </a:prstGeom>
            <a:solidFill>
              <a:srgbClr val="1A7D4A"/>
            </a:solidFill>
            <a:ln w="12700">
              <a:solidFill>
                <a:srgbClr val="1A7D4A"/>
              </a:solidFill>
              <a:prstDash val="solid"/>
            </a:ln>
          </p:spPr>
          <p:txBody>
            <a:bodyPr/>
            <a:lstStyle/>
            <a:p>
              <a:endParaRPr lang="en-US" sz="2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52B0F11C-00C7-7B0E-AEE0-D61187755966}"/>
                </a:ext>
              </a:extLst>
            </p:cNvPr>
            <p:cNvSpPr/>
            <p:nvPr/>
          </p:nvSpPr>
          <p:spPr>
            <a:xfrm>
              <a:off x="201168" y="3163824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A7F3D0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Senior Only</a:t>
              </a:r>
              <a:endParaRPr lang="en-US" sz="11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DF9C981C-39E4-B055-4750-5E94E58FCF64}"/>
                </a:ext>
              </a:extLst>
            </p:cNvPr>
            <p:cNvSpPr/>
            <p:nvPr/>
          </p:nvSpPr>
          <p:spPr>
            <a:xfrm>
              <a:off x="201168" y="3401568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$2,500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E584CB60-0C3D-1040-3AE2-2BD49C994607}"/>
                </a:ext>
              </a:extLst>
            </p:cNvPr>
            <p:cNvSpPr/>
            <p:nvPr/>
          </p:nvSpPr>
          <p:spPr>
            <a:xfrm>
              <a:off x="201168" y="3877056"/>
              <a:ext cx="2514600" cy="594360"/>
            </a:xfrm>
            <a:prstGeom prst="rect">
              <a:avLst/>
            </a:prstGeom>
            <a:solidFill>
              <a:srgbClr val="1A7D4A"/>
            </a:solidFill>
            <a:ln w="12700">
              <a:solidFill>
                <a:srgbClr val="1A7D4A"/>
              </a:solidFill>
              <a:prstDash val="solid"/>
            </a:ln>
          </p:spPr>
          <p:txBody>
            <a:bodyPr/>
            <a:lstStyle/>
            <a:p>
              <a:endParaRPr lang="en-US" sz="2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6A4F07EB-CCA7-9096-90E3-F0C138A4A63D}"/>
                </a:ext>
              </a:extLst>
            </p:cNvPr>
            <p:cNvSpPr/>
            <p:nvPr/>
          </p:nvSpPr>
          <p:spPr>
            <a:xfrm>
              <a:off x="201168" y="3913632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A7F3D0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Package</a:t>
              </a:r>
              <a:endParaRPr lang="en-US" sz="11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F871E4D0-D493-EB32-7386-B48362BBB868}"/>
                </a:ext>
              </a:extLst>
            </p:cNvPr>
            <p:cNvSpPr/>
            <p:nvPr/>
          </p:nvSpPr>
          <p:spPr>
            <a:xfrm>
              <a:off x="201168" y="4151376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$3,800</a:t>
              </a:r>
              <a:endParaRPr lang="en-US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A2058CEE-776C-AA73-BF7B-479A6D91B52E}"/>
                </a:ext>
              </a:extLst>
            </p:cNvPr>
            <p:cNvSpPr/>
            <p:nvPr/>
          </p:nvSpPr>
          <p:spPr>
            <a:xfrm>
              <a:off x="3200400" y="274320"/>
              <a:ext cx="557784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i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Everything in Compass, plus: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97C3520B-A923-14C1-33D1-62F682E6859A}"/>
                </a:ext>
              </a:extLst>
            </p:cNvPr>
            <p:cNvSpPr/>
            <p:nvPr/>
          </p:nvSpPr>
          <p:spPr>
            <a:xfrm>
              <a:off x="3200400" y="566928"/>
              <a:ext cx="54864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What's Included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D853D289-62F6-72D5-00A5-5768C54D21B6}"/>
                </a:ext>
              </a:extLst>
            </p:cNvPr>
            <p:cNvSpPr/>
            <p:nvPr/>
          </p:nvSpPr>
          <p:spPr>
            <a:xfrm>
              <a:off x="3200400" y="1225296"/>
              <a:ext cx="5577840" cy="20665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Monthly 1:1 sessions + on-demand near deadlines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Full college list development — school-by-school rationale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Essay support: personal statement + up to 5 supplementals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Activity list &amp; résumé review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Two mock interviews with written feedback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Financial aid strategy overview + aid letter interpretation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April decision support — comparing offers, waitlist &amp; deferral strategy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D7017B2E-18B2-DEFC-696D-CD4D4157884C}"/>
                </a:ext>
              </a:extLst>
            </p:cNvPr>
            <p:cNvSpPr/>
            <p:nvPr/>
          </p:nvSpPr>
          <p:spPr>
            <a:xfrm>
              <a:off x="3200400" y="3401568"/>
              <a:ext cx="5577840" cy="1371600"/>
            </a:xfrm>
            <a:prstGeom prst="rect">
              <a:avLst/>
            </a:prstGeom>
            <a:solidFill>
              <a:srgbClr val="DCFCE7"/>
            </a:solidFill>
            <a:ln w="12700">
              <a:solidFill>
                <a:srgbClr val="BBF7D0"/>
              </a:solidFill>
              <a:prstDash val="solid"/>
            </a:ln>
          </p:spPr>
          <p:txBody>
            <a:bodyPr/>
            <a:lstStyle/>
            <a:p>
              <a:endParaRPr lang="en-US" sz="2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DC827DCA-1CC1-1962-0E77-B1D1EBB3A260}"/>
                </a:ext>
              </a:extLst>
            </p:cNvPr>
            <p:cNvSpPr/>
            <p:nvPr/>
          </p:nvSpPr>
          <p:spPr>
            <a:xfrm>
              <a:off x="3337560" y="3502152"/>
              <a:ext cx="13716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19653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Goal</a:t>
              </a:r>
              <a:endParaRPr 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Text 18">
              <a:extLst>
                <a:ext uri="{FF2B5EF4-FFF2-40B4-BE49-F238E27FC236}">
                  <a16:creationId xmlns:a16="http://schemas.microsoft.com/office/drawing/2014/main" id="{E182B075-EC3B-41CB-E5CF-35E517737C92}"/>
                </a:ext>
              </a:extLst>
            </p:cNvPr>
            <p:cNvSpPr/>
            <p:nvPr/>
          </p:nvSpPr>
          <p:spPr>
            <a:xfrm>
              <a:off x="3337560" y="3785616"/>
              <a:ext cx="5303520" cy="9144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Enter the process with clear strategy. Submit standout applications to a well-curated list. Make the final decision with confidence — not anxiety.</a:t>
              </a:r>
              <a:endParaRPr 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1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326BED-513E-8828-17C4-70A9E11B87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778240" cy="5143500"/>
          </a:xfrm>
        </p:grpSpPr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65D3CB75-3400-0FB0-5057-4828A618C4A3}"/>
                </a:ext>
              </a:extLst>
            </p:cNvPr>
            <p:cNvSpPr/>
            <p:nvPr/>
          </p:nvSpPr>
          <p:spPr>
            <a:xfrm>
              <a:off x="0" y="0"/>
              <a:ext cx="2926080" cy="5143500"/>
            </a:xfrm>
            <a:prstGeom prst="rect">
              <a:avLst/>
            </a:prstGeom>
            <a:solidFill>
              <a:srgbClr val="8B2FC9"/>
            </a:solidFill>
            <a:ln w="12700">
              <a:solidFill>
                <a:srgbClr val="8B2FC9"/>
              </a:solidFill>
              <a:prstDash val="solid"/>
            </a:ln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2B16AE5A-5BF9-34A3-5A0B-1E28E37EF6A2}"/>
                </a:ext>
              </a:extLst>
            </p:cNvPr>
            <p:cNvSpPr/>
            <p:nvPr/>
          </p:nvSpPr>
          <p:spPr>
            <a:xfrm>
              <a:off x="137160" y="457200"/>
              <a:ext cx="26517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 kern="0" spc="400" dirty="0">
                  <a:solidFill>
                    <a:srgbClr val="E9D5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TIER 3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E6221DC8-BC36-C07B-9257-0C4AF6560827}"/>
                </a:ext>
              </a:extLst>
            </p:cNvPr>
            <p:cNvSpPr/>
            <p:nvPr/>
          </p:nvSpPr>
          <p:spPr>
            <a:xfrm>
              <a:off x="137160" y="822960"/>
              <a:ext cx="26517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48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Architect</a:t>
              </a:r>
              <a:endParaRPr lang="en-US" sz="4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874BBDF1-BC72-CA01-D4D2-3023041ECEE6}"/>
                </a:ext>
              </a:extLst>
            </p:cNvPr>
            <p:cNvSpPr/>
            <p:nvPr/>
          </p:nvSpPr>
          <p:spPr>
            <a:xfrm>
              <a:off x="137160" y="1508760"/>
              <a:ext cx="26517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i="1" dirty="0">
                  <a:solidFill>
                    <a:srgbClr val="E9D5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Full-Service,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indent="0" algn="ctr">
                <a:buNone/>
              </a:pPr>
              <a:r>
                <a:rPr lang="en-US" sz="2000" i="1" dirty="0">
                  <a:solidFill>
                    <a:srgbClr val="E9D5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High-Touch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6AD54044-A1C3-A90A-37E9-5E237F237923}"/>
                </a:ext>
              </a:extLst>
            </p:cNvPr>
            <p:cNvSpPr/>
            <p:nvPr/>
          </p:nvSpPr>
          <p:spPr>
            <a:xfrm>
              <a:off x="201168" y="2377440"/>
              <a:ext cx="2514600" cy="594360"/>
            </a:xfrm>
            <a:prstGeom prst="rect">
              <a:avLst/>
            </a:prstGeom>
            <a:solidFill>
              <a:srgbClr val="6B20A0"/>
            </a:solidFill>
            <a:ln w="12700">
              <a:solidFill>
                <a:srgbClr val="6B20A0"/>
              </a:solidFill>
              <a:prstDash val="solid"/>
            </a:ln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596A48F0-A1EE-CDE3-6832-34E9637FA840}"/>
                </a:ext>
              </a:extLst>
            </p:cNvPr>
            <p:cNvSpPr/>
            <p:nvPr/>
          </p:nvSpPr>
          <p:spPr>
            <a:xfrm>
              <a:off x="201168" y="2414016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9D5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Junior Only</a:t>
              </a:r>
              <a:endParaRPr lang="en-U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16A031ED-4B64-0D5C-11CE-80DAFE028BC6}"/>
                </a:ext>
              </a:extLst>
            </p:cNvPr>
            <p:cNvSpPr/>
            <p:nvPr/>
          </p:nvSpPr>
          <p:spPr>
            <a:xfrm>
              <a:off x="201168" y="2651760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$4,000</a:t>
              </a:r>
              <a:endParaRPr lang="en-US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50C5D9BF-39D6-EB7C-865D-89E95EBF5BF0}"/>
                </a:ext>
              </a:extLst>
            </p:cNvPr>
            <p:cNvSpPr/>
            <p:nvPr/>
          </p:nvSpPr>
          <p:spPr>
            <a:xfrm>
              <a:off x="201168" y="3127248"/>
              <a:ext cx="2514600" cy="594360"/>
            </a:xfrm>
            <a:prstGeom prst="rect">
              <a:avLst/>
            </a:prstGeom>
            <a:solidFill>
              <a:srgbClr val="6B20A0"/>
            </a:solidFill>
            <a:ln w="12700">
              <a:solidFill>
                <a:srgbClr val="6B20A0"/>
              </a:solidFill>
              <a:prstDash val="solid"/>
            </a:ln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F9B33A37-92D2-BDDB-97F2-838C79363E9E}"/>
                </a:ext>
              </a:extLst>
            </p:cNvPr>
            <p:cNvSpPr/>
            <p:nvPr/>
          </p:nvSpPr>
          <p:spPr>
            <a:xfrm>
              <a:off x="201168" y="3163824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9D5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Senior Only</a:t>
              </a:r>
              <a:endParaRPr lang="en-U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593CC551-0E85-A605-EA78-20045048189A}"/>
                </a:ext>
              </a:extLst>
            </p:cNvPr>
            <p:cNvSpPr/>
            <p:nvPr/>
          </p:nvSpPr>
          <p:spPr>
            <a:xfrm>
              <a:off x="201168" y="3401568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$4,800</a:t>
              </a:r>
              <a:endParaRPr lang="en-US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F58CE91D-EA76-AE81-8ACD-D3D9FA6EB7CD}"/>
                </a:ext>
              </a:extLst>
            </p:cNvPr>
            <p:cNvSpPr/>
            <p:nvPr/>
          </p:nvSpPr>
          <p:spPr>
            <a:xfrm>
              <a:off x="201168" y="3877056"/>
              <a:ext cx="2514600" cy="594360"/>
            </a:xfrm>
            <a:prstGeom prst="rect">
              <a:avLst/>
            </a:prstGeom>
            <a:solidFill>
              <a:srgbClr val="6B20A0"/>
            </a:solidFill>
            <a:ln w="12700">
              <a:solidFill>
                <a:srgbClr val="6B20A0"/>
              </a:solidFill>
              <a:prstDash val="solid"/>
            </a:ln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F1039A51-DE1D-4939-8912-11AE32CB4104}"/>
                </a:ext>
              </a:extLst>
            </p:cNvPr>
            <p:cNvSpPr/>
            <p:nvPr/>
          </p:nvSpPr>
          <p:spPr>
            <a:xfrm>
              <a:off x="201168" y="3913632"/>
              <a:ext cx="25146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9D5FF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Package</a:t>
              </a:r>
              <a:endParaRPr lang="en-U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6F97555A-3767-1098-7567-F90728E9B25B}"/>
                </a:ext>
              </a:extLst>
            </p:cNvPr>
            <p:cNvSpPr/>
            <p:nvPr/>
          </p:nvSpPr>
          <p:spPr>
            <a:xfrm>
              <a:off x="201168" y="4151376"/>
              <a:ext cx="251460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$7,500</a:t>
              </a:r>
              <a:endParaRPr lang="en-US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C0BB8669-1BAC-5E45-FBEA-716290509ACE}"/>
                </a:ext>
              </a:extLst>
            </p:cNvPr>
            <p:cNvSpPr/>
            <p:nvPr/>
          </p:nvSpPr>
          <p:spPr>
            <a:xfrm>
              <a:off x="3200400" y="274320"/>
              <a:ext cx="557784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i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Everything in Navigator, plus: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711F066C-23AD-6CBC-C983-093406F4E656}"/>
                </a:ext>
              </a:extLst>
            </p:cNvPr>
            <p:cNvSpPr/>
            <p:nvPr/>
          </p:nvSpPr>
          <p:spPr>
            <a:xfrm>
              <a:off x="3200400" y="566928"/>
              <a:ext cx="54864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Georgia" pitchFamily="34" charset="-122"/>
                  <a:cs typeface="Poppins" panose="00000500000000000000" pitchFamily="2" charset="0"/>
                </a:rPr>
                <a:t>What's Included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25E5EDFF-0B01-BF49-EA0A-014553C59380}"/>
                </a:ext>
              </a:extLst>
            </p:cNvPr>
            <p:cNvSpPr/>
            <p:nvPr/>
          </p:nvSpPr>
          <p:spPr>
            <a:xfrm>
              <a:off x="3200400" y="1005840"/>
              <a:ext cx="5577840" cy="23317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Unlimited sessions — 24-hr priority response, incl. weekends near deadlines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Full student positioning &amp; narrative strategy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Unlimited essays — all schools, all rounds (ED, EA, RD)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Demonstrated interest coaching — campus visits, admissions outreach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Deep merit aid &amp; scholarship research by school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Waitlist &amp; deferral letter drafting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SzPct val="100000"/>
                <a:buChar char="•"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Parent/guardian strategy sessions + post-decision enrollment support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7291CBD1-4097-92A1-587A-C529B241125E}"/>
                </a:ext>
              </a:extLst>
            </p:cNvPr>
            <p:cNvSpPr/>
            <p:nvPr/>
          </p:nvSpPr>
          <p:spPr>
            <a:xfrm>
              <a:off x="3200400" y="3429000"/>
              <a:ext cx="5577840" cy="1371600"/>
            </a:xfrm>
            <a:prstGeom prst="rect">
              <a:avLst/>
            </a:prstGeom>
            <a:solidFill>
              <a:srgbClr val="F3E8FF"/>
            </a:solidFill>
            <a:ln w="12700">
              <a:solidFill>
                <a:srgbClr val="E9D5FF"/>
              </a:solidFill>
              <a:prstDash val="solid"/>
            </a:ln>
          </p:spPr>
          <p:txBody>
            <a:bodyPr/>
            <a:lstStyle/>
            <a:p>
              <a:endParaRPr lang="en-US" sz="3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07AA1E85-CDB5-6E8D-CB68-BFF9428CCF3B}"/>
                </a:ext>
              </a:extLst>
            </p:cNvPr>
            <p:cNvSpPr/>
            <p:nvPr/>
          </p:nvSpPr>
          <p:spPr>
            <a:xfrm>
              <a:off x="3337560" y="3520440"/>
              <a:ext cx="13716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8B2FC9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Goal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Text 18">
              <a:extLst>
                <a:ext uri="{FF2B5EF4-FFF2-40B4-BE49-F238E27FC236}">
                  <a16:creationId xmlns:a16="http://schemas.microsoft.com/office/drawing/2014/main" id="{5D2161E1-C5F2-075E-D5A1-159219192BEC}"/>
                </a:ext>
              </a:extLst>
            </p:cNvPr>
            <p:cNvSpPr/>
            <p:nvPr/>
          </p:nvSpPr>
          <p:spPr>
            <a:xfrm>
              <a:off x="3337560" y="3803904"/>
              <a:ext cx="5303520" cy="9144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111827"/>
                  </a:solidFill>
                  <a:latin typeface="Poppins" panose="00000500000000000000" pitchFamily="2" charset="0"/>
                  <a:ea typeface="Calibri" pitchFamily="34" charset="-122"/>
                  <a:cs typeface="Poppins" panose="00000500000000000000" pitchFamily="2" charset="0"/>
                </a:rPr>
                <a:t>Present the most compelling version of the student at every touchpoint. Maximize outcomes at reach schools. Leave nothing on the table.</a:t>
              </a:r>
              <a:endParaRPr lang="en-US" sz="2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14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DEB051B-8E57-6CCA-65C8-09B9280796C5}"/>
              </a:ext>
            </a:extLst>
          </p:cNvPr>
          <p:cNvSpPr/>
          <p:nvPr/>
        </p:nvSpPr>
        <p:spPr>
          <a:xfrm>
            <a:off x="320040" y="164592"/>
            <a:ext cx="11871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Goals by Tier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40D840B-DB75-8AA7-8900-0C465542242F}"/>
              </a:ext>
            </a:extLst>
          </p:cNvPr>
          <p:cNvSpPr/>
          <p:nvPr/>
        </p:nvSpPr>
        <p:spPr>
          <a:xfrm>
            <a:off x="906399" y="831603"/>
            <a:ext cx="3200400" cy="499765"/>
          </a:xfrm>
          <a:prstGeom prst="rect">
            <a:avLst/>
          </a:prstGeom>
          <a:solidFill>
            <a:srgbClr val="2E86AB"/>
          </a:solidFill>
          <a:ln w="12700">
            <a:solidFill>
              <a:srgbClr val="2E86AB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4B67C49-9AEE-188E-AAE1-73E7C34D7BF2}"/>
              </a:ext>
            </a:extLst>
          </p:cNvPr>
          <p:cNvSpPr/>
          <p:nvPr/>
        </p:nvSpPr>
        <p:spPr>
          <a:xfrm>
            <a:off x="906399" y="831603"/>
            <a:ext cx="3186684" cy="4997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Poppins" panose="00000500000000000000" pitchFamily="2" charset="0"/>
                <a:ea typeface="Georgia" pitchFamily="34" charset="-122"/>
                <a:cs typeface="Poppins" panose="00000500000000000000" pitchFamily="2" charset="0"/>
              </a:rPr>
              <a:t>Compass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82513B7-2418-EC19-27E7-44DFCBA9422D}"/>
              </a:ext>
            </a:extLst>
          </p:cNvPr>
          <p:cNvSpPr/>
          <p:nvPr/>
        </p:nvSpPr>
        <p:spPr>
          <a:xfrm>
            <a:off x="4431792" y="843500"/>
            <a:ext cx="3200400" cy="499765"/>
          </a:xfrm>
          <a:prstGeom prst="rect">
            <a:avLst/>
          </a:prstGeom>
          <a:solidFill>
            <a:srgbClr val="219653"/>
          </a:solidFill>
          <a:ln w="12700">
            <a:solidFill>
              <a:srgbClr val="219653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6847C8C-7C3F-2D92-0ECB-922F4B2017FF}"/>
              </a:ext>
            </a:extLst>
          </p:cNvPr>
          <p:cNvSpPr/>
          <p:nvPr/>
        </p:nvSpPr>
        <p:spPr>
          <a:xfrm>
            <a:off x="4431792" y="831603"/>
            <a:ext cx="3200400" cy="4997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Poppins" panose="00000500000000000000" pitchFamily="2" charset="0"/>
                <a:ea typeface="Georgia" pitchFamily="34" charset="-122"/>
                <a:cs typeface="Poppins" panose="00000500000000000000" pitchFamily="2" charset="0"/>
              </a:rPr>
              <a:t>Navigator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36A6F2D-24AC-858D-D003-AA49C51522FF}"/>
              </a:ext>
            </a:extLst>
          </p:cNvPr>
          <p:cNvSpPr/>
          <p:nvPr/>
        </p:nvSpPr>
        <p:spPr>
          <a:xfrm>
            <a:off x="7957185" y="843500"/>
            <a:ext cx="3200400" cy="499765"/>
          </a:xfrm>
          <a:prstGeom prst="rect">
            <a:avLst/>
          </a:prstGeom>
          <a:solidFill>
            <a:srgbClr val="8B2FC9"/>
          </a:solidFill>
          <a:ln w="12700">
            <a:solidFill>
              <a:srgbClr val="8B2FC9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62893D7-62F5-F4FD-711A-804180F97F9C}"/>
              </a:ext>
            </a:extLst>
          </p:cNvPr>
          <p:cNvSpPr/>
          <p:nvPr/>
        </p:nvSpPr>
        <p:spPr>
          <a:xfrm>
            <a:off x="7957185" y="843500"/>
            <a:ext cx="3186684" cy="4997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Poppins" panose="00000500000000000000" pitchFamily="2" charset="0"/>
                <a:ea typeface="Georgia" pitchFamily="34" charset="-122"/>
                <a:cs typeface="Poppins" panose="00000500000000000000" pitchFamily="2" charset="0"/>
              </a:rPr>
              <a:t>Architect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8FF1498E-0A56-59F2-F94E-FF85E1FDAC93}"/>
              </a:ext>
            </a:extLst>
          </p:cNvPr>
          <p:cNvSpPr/>
          <p:nvPr/>
        </p:nvSpPr>
        <p:spPr>
          <a:xfrm>
            <a:off x="571500" y="1426560"/>
            <a:ext cx="11049000" cy="773445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152C99D0-71D1-C143-FEDE-B81E61AD29FC}"/>
              </a:ext>
            </a:extLst>
          </p:cNvPr>
          <p:cNvSpPr/>
          <p:nvPr/>
        </p:nvSpPr>
        <p:spPr>
          <a:xfrm>
            <a:off x="696468" y="1426560"/>
            <a:ext cx="3124200" cy="773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College List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E87E9173-8C37-7CA4-50FF-A5B78DE27008}"/>
              </a:ext>
            </a:extLst>
          </p:cNvPr>
          <p:cNvSpPr/>
          <p:nvPr/>
        </p:nvSpPr>
        <p:spPr>
          <a:xfrm>
            <a:off x="696468" y="1652644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Balanced reach/match/safety spread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6D694616-04C8-DCEB-D0F2-A803C9BB2B18}"/>
              </a:ext>
            </a:extLst>
          </p:cNvPr>
          <p:cNvSpPr/>
          <p:nvPr/>
        </p:nvSpPr>
        <p:spPr>
          <a:xfrm>
            <a:off x="4657954" y="1486056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Fully developed with school-by-school rationale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B76DBE4-D878-B560-B1F4-6BA25C69425C}"/>
              </a:ext>
            </a:extLst>
          </p:cNvPr>
          <p:cNvSpPr/>
          <p:nvPr/>
        </p:nvSpPr>
        <p:spPr>
          <a:xfrm>
            <a:off x="7882128" y="1486056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Strategically curated for selective admissions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33D906DF-399C-6B13-F9C8-F1B4589B7393}"/>
              </a:ext>
            </a:extLst>
          </p:cNvPr>
          <p:cNvSpPr/>
          <p:nvPr/>
        </p:nvSpPr>
        <p:spPr>
          <a:xfrm>
            <a:off x="571500" y="2283300"/>
            <a:ext cx="11049000" cy="773445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55FA85B3-D448-149B-8904-A92C2FA90D9C}"/>
              </a:ext>
            </a:extLst>
          </p:cNvPr>
          <p:cNvSpPr/>
          <p:nvPr/>
        </p:nvSpPr>
        <p:spPr>
          <a:xfrm>
            <a:off x="696468" y="2283300"/>
            <a:ext cx="3124200" cy="773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Essays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8E7FE69B-3B2F-110F-6927-EEE302D53E70}"/>
              </a:ext>
            </a:extLst>
          </p:cNvPr>
          <p:cNvSpPr/>
          <p:nvPr/>
        </p:nvSpPr>
        <p:spPr>
          <a:xfrm>
            <a:off x="696468" y="2606979"/>
            <a:ext cx="2974238" cy="46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Polished personal statement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2DAF687E-11BF-5333-3409-05AFED6C0D80}"/>
              </a:ext>
            </a:extLst>
          </p:cNvPr>
          <p:cNvSpPr/>
          <p:nvPr/>
        </p:nvSpPr>
        <p:spPr>
          <a:xfrm>
            <a:off x="4657954" y="2342796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Strong personal statement + key supplements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A42EA4B3-3AE9-6550-3994-02129FD98A18}"/>
              </a:ext>
            </a:extLst>
          </p:cNvPr>
          <p:cNvSpPr/>
          <p:nvPr/>
        </p:nvSpPr>
        <p:spPr>
          <a:xfrm>
            <a:off x="7882128" y="2342796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Compelling narrative across every application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21553CB6-5D76-BE7D-82D3-D32DB7B140EE}"/>
              </a:ext>
            </a:extLst>
          </p:cNvPr>
          <p:cNvSpPr/>
          <p:nvPr/>
        </p:nvSpPr>
        <p:spPr>
          <a:xfrm>
            <a:off x="571500" y="3140039"/>
            <a:ext cx="11049000" cy="773445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9EC3BBB-BDB3-7D88-B5CE-E48B199992E8}"/>
              </a:ext>
            </a:extLst>
          </p:cNvPr>
          <p:cNvSpPr/>
          <p:nvPr/>
        </p:nvSpPr>
        <p:spPr>
          <a:xfrm>
            <a:off x="696468" y="3140039"/>
            <a:ext cx="3124200" cy="773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Deadlines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657C4859-0639-94A3-C2EA-39B8BAB88A8B}"/>
              </a:ext>
            </a:extLst>
          </p:cNvPr>
          <p:cNvSpPr/>
          <p:nvPr/>
        </p:nvSpPr>
        <p:spPr>
          <a:xfrm>
            <a:off x="696468" y="3351935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All major deadlines met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17FC6F68-EFDC-1F99-11D9-51A6AB46334D}"/>
              </a:ext>
            </a:extLst>
          </p:cNvPr>
          <p:cNvSpPr/>
          <p:nvPr/>
        </p:nvSpPr>
        <p:spPr>
          <a:xfrm>
            <a:off x="4657954" y="3199535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Proactive planning — nothing missed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16F619FB-7946-BCC9-5B6A-B6319758CFCF}"/>
              </a:ext>
            </a:extLst>
          </p:cNvPr>
          <p:cNvSpPr/>
          <p:nvPr/>
        </p:nvSpPr>
        <p:spPr>
          <a:xfrm>
            <a:off x="7882128" y="3199535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ED, EA, RD, and scholarship deadlines all managed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4AA8B311-FE43-F535-3B17-DE5E2B4CB9F1}"/>
              </a:ext>
            </a:extLst>
          </p:cNvPr>
          <p:cNvSpPr/>
          <p:nvPr/>
        </p:nvSpPr>
        <p:spPr>
          <a:xfrm>
            <a:off x="571500" y="3996779"/>
            <a:ext cx="11049000" cy="773445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EB6895F1-65BC-B3F6-3729-633AD1FAD1FB}"/>
              </a:ext>
            </a:extLst>
          </p:cNvPr>
          <p:cNvSpPr/>
          <p:nvPr/>
        </p:nvSpPr>
        <p:spPr>
          <a:xfrm>
            <a:off x="696468" y="3996779"/>
            <a:ext cx="3124200" cy="773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Decision Support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59110E50-3FF3-0ECE-3414-F6417E65E8B4}"/>
              </a:ext>
            </a:extLst>
          </p:cNvPr>
          <p:cNvSpPr/>
          <p:nvPr/>
        </p:nvSpPr>
        <p:spPr>
          <a:xfrm>
            <a:off x="696468" y="4218200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Independent with light guidance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70BA97C8-4FC7-E7C7-FBE6-BAF23E9BDCBD}"/>
              </a:ext>
            </a:extLst>
          </p:cNvPr>
          <p:cNvSpPr/>
          <p:nvPr/>
        </p:nvSpPr>
        <p:spPr>
          <a:xfrm>
            <a:off x="4657954" y="4056275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Supported with advisor input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A6B8CA2D-1D7E-51B0-90B6-2A7C67504A1C}"/>
              </a:ext>
            </a:extLst>
          </p:cNvPr>
          <p:cNvSpPr/>
          <p:nvPr/>
        </p:nvSpPr>
        <p:spPr>
          <a:xfrm>
            <a:off x="7882128" y="4056275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Fully guided — offers, waitlists, deferrals, enrollment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Shape 27">
            <a:extLst>
              <a:ext uri="{FF2B5EF4-FFF2-40B4-BE49-F238E27FC236}">
                <a16:creationId xmlns:a16="http://schemas.microsoft.com/office/drawing/2014/main" id="{E522DAC0-49E2-AF11-0C5A-3681926519DD}"/>
              </a:ext>
            </a:extLst>
          </p:cNvPr>
          <p:cNvSpPr/>
          <p:nvPr/>
        </p:nvSpPr>
        <p:spPr>
          <a:xfrm>
            <a:off x="571500" y="4853518"/>
            <a:ext cx="11049000" cy="773445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69A62069-E06C-0516-D81D-D4ABD3F860A3}"/>
              </a:ext>
            </a:extLst>
          </p:cNvPr>
          <p:cNvSpPr/>
          <p:nvPr/>
        </p:nvSpPr>
        <p:spPr>
          <a:xfrm>
            <a:off x="696468" y="4853518"/>
            <a:ext cx="3124200" cy="773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Financial Aid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58098AD5-2825-A2EF-DE31-A4950F9DBBC4}"/>
              </a:ext>
            </a:extLst>
          </p:cNvPr>
          <p:cNvSpPr/>
          <p:nvPr/>
        </p:nvSpPr>
        <p:spPr>
          <a:xfrm>
            <a:off x="696468" y="5074939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Awareness only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73C13DB4-2793-E0E7-60FC-1F8B5BC59634}"/>
              </a:ext>
            </a:extLst>
          </p:cNvPr>
          <p:cNvSpPr/>
          <p:nvPr/>
        </p:nvSpPr>
        <p:spPr>
          <a:xfrm>
            <a:off x="4657954" y="4913014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Strategy overview + aid letter interpretation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41E97B42-9CDF-A6F2-FE70-2660A5B2D04A}"/>
              </a:ext>
            </a:extLst>
          </p:cNvPr>
          <p:cNvSpPr/>
          <p:nvPr/>
        </p:nvSpPr>
        <p:spPr>
          <a:xfrm>
            <a:off x="7882128" y="4913014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Deep school-specific merit &amp; need-based research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Shape 32">
            <a:extLst>
              <a:ext uri="{FF2B5EF4-FFF2-40B4-BE49-F238E27FC236}">
                <a16:creationId xmlns:a16="http://schemas.microsoft.com/office/drawing/2014/main" id="{9B7124BE-33D2-B223-82F4-C64D1357559A}"/>
              </a:ext>
            </a:extLst>
          </p:cNvPr>
          <p:cNvSpPr/>
          <p:nvPr/>
        </p:nvSpPr>
        <p:spPr>
          <a:xfrm>
            <a:off x="571500" y="5710258"/>
            <a:ext cx="11049000" cy="773445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2B83D826-CEAE-411E-FA51-ADE9555D5896}"/>
              </a:ext>
            </a:extLst>
          </p:cNvPr>
          <p:cNvSpPr/>
          <p:nvPr/>
        </p:nvSpPr>
        <p:spPr>
          <a:xfrm>
            <a:off x="696468" y="5710258"/>
            <a:ext cx="3124200" cy="773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Best For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15717F4F-86F0-43F6-70D1-ED816EB4F716}"/>
              </a:ext>
            </a:extLst>
          </p:cNvPr>
          <p:cNvSpPr/>
          <p:nvPr/>
        </p:nvSpPr>
        <p:spPr>
          <a:xfrm>
            <a:off x="696468" y="5931678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Self-motivated, organized students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 35">
            <a:extLst>
              <a:ext uri="{FF2B5EF4-FFF2-40B4-BE49-F238E27FC236}">
                <a16:creationId xmlns:a16="http://schemas.microsoft.com/office/drawing/2014/main" id="{6C63C7A6-BA9A-8008-2FDD-53F60FF10FC3}"/>
              </a:ext>
            </a:extLst>
          </p:cNvPr>
          <p:cNvSpPr/>
          <p:nvPr/>
        </p:nvSpPr>
        <p:spPr>
          <a:xfrm>
            <a:off x="4657954" y="5769753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Most students wanting real engagement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C11B6262-812D-657B-1CFC-7CED0E74B19B}"/>
              </a:ext>
            </a:extLst>
          </p:cNvPr>
          <p:cNvSpPr/>
          <p:nvPr/>
        </p:nvSpPr>
        <p:spPr>
          <a:xfrm>
            <a:off x="7882128" y="5769753"/>
            <a:ext cx="2974238" cy="690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11827"/>
                </a:solidFill>
                <a:latin typeface="Poppins" panose="00000500000000000000" pitchFamily="2" charset="0"/>
                <a:ea typeface="Calibri" pitchFamily="34" charset="-122"/>
                <a:cs typeface="Poppins" panose="00000500000000000000" pitchFamily="2" charset="0"/>
              </a:rPr>
              <a:t>Selective school targets or families wanting full service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973</Words>
  <Application>Microsoft Office PowerPoint</Application>
  <PresentationFormat>Widescreen</PresentationFormat>
  <Paragraphs>236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Open Sans Light</vt:lpstr>
      <vt:lpstr>Plus Jakarta Sans</vt:lpstr>
      <vt:lpstr>Poppins</vt:lpstr>
      <vt:lpstr>Zen Antique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dinimlg093@gmail.com</dc:creator>
  <cp:lastModifiedBy>Timothy Anderson</cp:lastModifiedBy>
  <cp:revision>32</cp:revision>
  <dcterms:created xsi:type="dcterms:W3CDTF">2023-05-25T14:06:43Z</dcterms:created>
  <dcterms:modified xsi:type="dcterms:W3CDTF">2026-05-22T17:09:13Z</dcterms:modified>
</cp:coreProperties>
</file>